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7" r:id="rId3"/>
    <p:sldId id="261" r:id="rId4"/>
    <p:sldId id="286" r:id="rId5"/>
    <p:sldId id="264" r:id="rId6"/>
    <p:sldId id="284" r:id="rId7"/>
    <p:sldId id="285" r:id="rId8"/>
    <p:sldId id="287" r:id="rId9"/>
    <p:sldId id="289" r:id="rId10"/>
    <p:sldId id="288" r:id="rId11"/>
    <p:sldId id="290" r:id="rId12"/>
    <p:sldId id="267" r:id="rId13"/>
    <p:sldId id="270" r:id="rId14"/>
    <p:sldId id="292" r:id="rId15"/>
    <p:sldId id="293" r:id="rId16"/>
    <p:sldId id="294" r:id="rId17"/>
    <p:sldId id="271" r:id="rId18"/>
    <p:sldId id="291" r:id="rId19"/>
    <p:sldId id="273" r:id="rId20"/>
    <p:sldId id="295" r:id="rId21"/>
    <p:sldId id="296" r:id="rId22"/>
    <p:sldId id="297" r:id="rId23"/>
    <p:sldId id="298" r:id="rId24"/>
    <p:sldId id="275" r:id="rId25"/>
    <p:sldId id="281" r:id="rId26"/>
    <p:sldId id="299" r:id="rId27"/>
    <p:sldId id="280" r:id="rId28"/>
    <p:sldId id="282" r:id="rId29"/>
    <p:sldId id="30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A59F"/>
    <a:srgbClr val="777777"/>
    <a:srgbClr val="DA0000"/>
    <a:srgbClr val="F37A71"/>
    <a:srgbClr val="F05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6C6D3-E19D-4DF8-9700-EF35BFA83A8B}" type="datetimeFigureOut">
              <a:rPr lang="de-CH" smtClean="0"/>
              <a:t>04.05.2015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3D69-16DA-46CF-BFCD-1A27B9377ED4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431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1075" y="2876549"/>
            <a:ext cx="10229850" cy="16303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1075" y="4581525"/>
            <a:ext cx="10229850" cy="15811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536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875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9451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0000"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69439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730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  <p:sp>
        <p:nvSpPr>
          <p:cNvPr id="9" name="Rectangle 8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1156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374650"/>
            <a:ext cx="11242676" cy="74027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  <p:sp>
        <p:nvSpPr>
          <p:cNvPr id="11" name="Rectangle 10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0911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5"/>
            <a:ext cx="476250" cy="749801"/>
          </a:xfrm>
          <a:prstGeom prst="rect">
            <a:avLst/>
          </a:prstGeom>
          <a:solidFill>
            <a:srgbClr val="F05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3755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534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0909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233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50" y="365125"/>
            <a:ext cx="11239500" cy="749801"/>
          </a:xfrm>
          <a:prstGeom prst="rect">
            <a:avLst/>
          </a:prstGeom>
        </p:spPr>
        <p:txBody>
          <a:bodyPr vert="horz" lIns="180000" tIns="45720" rIns="18000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50" y="1825625"/>
            <a:ext cx="11239500" cy="418465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24574" y="6356350"/>
            <a:ext cx="4257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918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F642D-6A31-4596-8C22-CC368C1BDF36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78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2.png"/><Relationship Id="rId7" Type="http://schemas.openxmlformats.org/officeDocument/2006/relationships/image" Target="../media/image35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5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emf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1075" y="2876550"/>
            <a:ext cx="10229850" cy="1423602"/>
          </a:xfrm>
        </p:spPr>
        <p:txBody>
          <a:bodyPr>
            <a:normAutofit/>
          </a:bodyPr>
          <a:lstStyle/>
          <a:p>
            <a:r>
              <a:rPr lang="de-CH" sz="4400" dirty="0" smtClean="0"/>
              <a:t>4D </a:t>
            </a:r>
            <a:r>
              <a:rPr lang="de-CH" sz="4400" dirty="0" err="1"/>
              <a:t>Mesh</a:t>
            </a:r>
            <a:r>
              <a:rPr lang="de-CH" sz="4400" dirty="0"/>
              <a:t> </a:t>
            </a:r>
            <a:r>
              <a:rPr lang="de-CH" sz="4400" dirty="0" err="1"/>
              <a:t>Reconstruction</a:t>
            </a:r>
            <a:r>
              <a:rPr lang="de-CH" sz="4400" dirty="0"/>
              <a:t> </a:t>
            </a:r>
            <a:r>
              <a:rPr lang="de-CH" sz="4400" dirty="0" err="1" smtClean="0"/>
              <a:t>from</a:t>
            </a:r>
            <a:r>
              <a:rPr lang="de-CH" sz="4400" dirty="0" smtClean="0"/>
              <a:t> </a:t>
            </a:r>
            <a:r>
              <a:rPr lang="de-CH" sz="4400" dirty="0"/>
              <a:t>Time-</a:t>
            </a:r>
            <a:r>
              <a:rPr lang="de-CH" sz="4400" dirty="0" err="1"/>
              <a:t>Varying</a:t>
            </a:r>
            <a:r>
              <a:rPr lang="de-CH" sz="4400" dirty="0"/>
              <a:t> </a:t>
            </a:r>
            <a:r>
              <a:rPr lang="de-CH" sz="4400" dirty="0" err="1"/>
              <a:t>Geometry</a:t>
            </a:r>
            <a:r>
              <a:rPr lang="de-CH" sz="4400" dirty="0"/>
              <a:t> </a:t>
            </a:r>
            <a:r>
              <a:rPr lang="de-CH" sz="4400" dirty="0" err="1" smtClean="0"/>
              <a:t>through</a:t>
            </a:r>
            <a:r>
              <a:rPr lang="de-CH" sz="4400" dirty="0" smtClean="0"/>
              <a:t> </a:t>
            </a:r>
            <a:r>
              <a:rPr lang="de-CH" sz="4400" dirty="0"/>
              <a:t>ARAP </a:t>
            </a:r>
            <a:r>
              <a:rPr lang="de-CH" sz="4400" dirty="0" smtClean="0"/>
              <a:t>Tracking</a:t>
            </a:r>
            <a:endParaRPr lang="de-CH" sz="44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1075" y="4481384"/>
            <a:ext cx="10229850" cy="1145832"/>
          </a:xfrm>
        </p:spPr>
        <p:txBody>
          <a:bodyPr>
            <a:normAutofit/>
          </a:bodyPr>
          <a:lstStyle/>
          <a:p>
            <a:r>
              <a:rPr lang="de-CH" dirty="0" smtClean="0"/>
              <a:t>L</a:t>
            </a:r>
            <a:r>
              <a:rPr lang="de-CH" dirty="0"/>
              <a:t>. Blache</a:t>
            </a:r>
            <a:r>
              <a:rPr lang="de-CH" baseline="30000" dirty="0"/>
              <a:t>1</a:t>
            </a:r>
            <a:r>
              <a:rPr lang="de-CH" dirty="0"/>
              <a:t>, M. Desbrun</a:t>
            </a:r>
            <a:r>
              <a:rPr lang="de-CH" baseline="30000" dirty="0"/>
              <a:t>2</a:t>
            </a:r>
            <a:r>
              <a:rPr lang="de-CH" dirty="0"/>
              <a:t>, C. Loscos</a:t>
            </a:r>
            <a:r>
              <a:rPr lang="de-CH" baseline="30000" dirty="0"/>
              <a:t>1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L. Lucas</a:t>
            </a:r>
            <a:r>
              <a:rPr lang="de-CH" baseline="30000" dirty="0"/>
              <a:t>1</a:t>
            </a:r>
            <a:endParaRPr lang="de-CH" dirty="0"/>
          </a:p>
          <a:p>
            <a:r>
              <a:rPr lang="de-CH" baseline="30000" dirty="0"/>
              <a:t>1</a:t>
            </a:r>
            <a:r>
              <a:rPr lang="de-CH" dirty="0"/>
              <a:t>University </a:t>
            </a:r>
            <a:r>
              <a:rPr lang="de-CH" dirty="0" err="1"/>
              <a:t>of</a:t>
            </a:r>
            <a:r>
              <a:rPr lang="de-CH" dirty="0"/>
              <a:t> Reims </a:t>
            </a:r>
            <a:r>
              <a:rPr lang="de-CH" dirty="0" smtClean="0"/>
              <a:t>Champagne-Ardenne, </a:t>
            </a:r>
            <a:r>
              <a:rPr lang="de-CH" baseline="30000" dirty="0" smtClean="0"/>
              <a:t>2</a:t>
            </a:r>
            <a:r>
              <a:rPr lang="de-CH" dirty="0" smtClean="0"/>
              <a:t>Caltech</a:t>
            </a:r>
            <a:endParaRPr lang="de-CH" dirty="0"/>
          </a:p>
        </p:txBody>
      </p:sp>
      <p:pic>
        <p:nvPicPr>
          <p:cNvPr id="4" name="Picture 6" descr="http://francesingaporeinnovationdays.files.wordpress.com/2011/09/logo-xd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539868" y="5875024"/>
            <a:ext cx="925592" cy="80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12" y="6101982"/>
            <a:ext cx="1315302" cy="3559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72" y="5890580"/>
            <a:ext cx="778780" cy="7787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02" y="5905993"/>
            <a:ext cx="744534" cy="7415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48" y="5938642"/>
            <a:ext cx="1127094" cy="6762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179" y="5941365"/>
            <a:ext cx="1352512" cy="6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10</a:t>
            </a:fld>
            <a:endParaRPr lang="de-CH" dirty="0"/>
          </a:p>
        </p:txBody>
      </p:sp>
      <p:sp>
        <p:nvSpPr>
          <p:cNvPr id="5" name="Rectangle 4"/>
          <p:cNvSpPr/>
          <p:nvPr/>
        </p:nvSpPr>
        <p:spPr>
          <a:xfrm>
            <a:off x="7225581" y="3309262"/>
            <a:ext cx="4762536" cy="2580798"/>
          </a:xfrm>
          <a:prstGeom prst="rect">
            <a:avLst/>
          </a:prstGeom>
          <a:solidFill>
            <a:srgbClr val="F7A59F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r>
              <a:rPr lang="fr-FR" sz="1600" dirty="0" err="1" smtClean="0">
                <a:solidFill>
                  <a:srgbClr val="777777"/>
                </a:solidFill>
              </a:rPr>
              <a:t>Mesh</a:t>
            </a:r>
            <a:r>
              <a:rPr lang="fr-FR" sz="1600" dirty="0" smtClean="0">
                <a:solidFill>
                  <a:srgbClr val="777777"/>
                </a:solidFill>
              </a:rPr>
              <a:t> Animation</a:t>
            </a:r>
            <a:endParaRPr lang="en-US" sz="1600" dirty="0">
              <a:solidFill>
                <a:srgbClr val="77777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95714" y="3430687"/>
            <a:ext cx="2056582" cy="1788869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Local </a:t>
            </a:r>
            <a:r>
              <a:rPr lang="fr-FR" sz="1400" dirty="0" err="1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Optimization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55694" y="3421162"/>
            <a:ext cx="2056582" cy="1788869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Global </a:t>
            </a:r>
            <a:r>
              <a:rPr lang="fr-FR" sz="1400" dirty="0" err="1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Deformation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281" y="4105043"/>
            <a:ext cx="3926121" cy="1785017"/>
          </a:xfrm>
          <a:prstGeom prst="rect">
            <a:avLst/>
          </a:prstGeom>
          <a:solidFill>
            <a:srgbClr val="F7A59F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r>
              <a:rPr lang="fr-FR" sz="1600" dirty="0" smtClean="0">
                <a:solidFill>
                  <a:srgbClr val="777777"/>
                </a:solidFill>
              </a:rPr>
              <a:t>Volume </a:t>
            </a:r>
            <a:r>
              <a:rPr lang="fr-FR" sz="1600" dirty="0" err="1" smtClean="0">
                <a:solidFill>
                  <a:srgbClr val="777777"/>
                </a:solidFill>
              </a:rPr>
              <a:t>Sequence</a:t>
            </a:r>
            <a:endParaRPr lang="en-US" sz="1600" dirty="0">
              <a:solidFill>
                <a:srgbClr val="777777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103402" y="2522073"/>
            <a:ext cx="45094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153199" y="3154414"/>
            <a:ext cx="0" cy="959971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1989306" y="4787479"/>
            <a:ext cx="268310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5362" y="3775699"/>
            <a:ext cx="242898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133600" y="3766487"/>
            <a:ext cx="3322" cy="330448"/>
          </a:xfrm>
          <a:prstGeom prst="line">
            <a:avLst/>
          </a:prstGeom>
          <a:ln w="1587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696979" y="3800413"/>
            <a:ext cx="53407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416268" y="4328262"/>
            <a:ext cx="381000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103402" y="4973581"/>
            <a:ext cx="312217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951141" y="3577152"/>
            <a:ext cx="279917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6951141" y="2933638"/>
            <a:ext cx="0" cy="652845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6689889" y="2931672"/>
            <a:ext cx="270583" cy="1966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77281" y="1853156"/>
            <a:ext cx="3926121" cy="128973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Model-free </a:t>
            </a:r>
            <a:r>
              <a:rPr lang="fr-FR" sz="140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Reconstruction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54351" y="1864676"/>
            <a:ext cx="2149919" cy="12897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Template </a:t>
            </a:r>
            <a:r>
              <a:rPr lang="fr-FR" sz="1400" dirty="0" err="1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Mesh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54351" y="3309262"/>
            <a:ext cx="2149919" cy="12897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Motion </a:t>
            </a:r>
            <a:r>
              <a:rPr lang="fr-FR" sz="140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Flow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0086" y="4204506"/>
            <a:ext cx="1709220" cy="111714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Volumes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57616" y="4204506"/>
            <a:ext cx="1709220" cy="111714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EDT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91" y="1765821"/>
            <a:ext cx="1127232" cy="1543441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00" y="4204506"/>
            <a:ext cx="815892" cy="111714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5" y="3442597"/>
            <a:ext cx="1216540" cy="108758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96" y="4203538"/>
            <a:ext cx="816599" cy="1118112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75" y="1908821"/>
            <a:ext cx="1178407" cy="1178407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7084538" y="727261"/>
            <a:ext cx="4571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+mj-lt"/>
              </a:rPr>
              <a:t>Motion flow estimation </a:t>
            </a:r>
            <a:r>
              <a:rPr lang="fr-FR" sz="1400" dirty="0" err="1">
                <a:latin typeface="+mj-lt"/>
              </a:rPr>
              <a:t>based</a:t>
            </a:r>
            <a:r>
              <a:rPr lang="fr-FR" sz="1400" dirty="0">
                <a:latin typeface="+mj-lt"/>
              </a:rPr>
              <a:t> on inter-frame </a:t>
            </a:r>
            <a:r>
              <a:rPr lang="fr-FR" sz="1400" dirty="0" err="1">
                <a:latin typeface="+mj-lt"/>
              </a:rPr>
              <a:t>voxel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matching</a:t>
            </a:r>
            <a:r>
              <a:rPr lang="fr-FR" sz="1400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[BLNL14]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671" y="1245102"/>
            <a:ext cx="1893651" cy="174535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63" y="1245102"/>
            <a:ext cx="1868422" cy="174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554351" y="1864676"/>
            <a:ext cx="2149919" cy="128973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Template </a:t>
            </a:r>
            <a:r>
              <a:rPr lang="fr-FR" sz="1400" dirty="0" err="1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Mesh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54351" y="3309262"/>
            <a:ext cx="2149919" cy="128973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Motion </a:t>
            </a:r>
            <a:r>
              <a:rPr lang="fr-FR" sz="140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Flow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11</a:t>
            </a:fld>
            <a:endParaRPr lang="de-CH" dirty="0"/>
          </a:p>
        </p:txBody>
      </p:sp>
      <p:sp>
        <p:nvSpPr>
          <p:cNvPr id="8" name="Rectangle 7"/>
          <p:cNvSpPr/>
          <p:nvPr/>
        </p:nvSpPr>
        <p:spPr>
          <a:xfrm>
            <a:off x="177281" y="4105043"/>
            <a:ext cx="3926121" cy="1785017"/>
          </a:xfrm>
          <a:prstGeom prst="rect">
            <a:avLst/>
          </a:prstGeom>
          <a:solidFill>
            <a:srgbClr val="F7A59F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r>
              <a:rPr lang="fr-FR" sz="1600" dirty="0" smtClean="0">
                <a:solidFill>
                  <a:srgbClr val="777777"/>
                </a:solidFill>
              </a:rPr>
              <a:t>Volume </a:t>
            </a:r>
            <a:r>
              <a:rPr lang="fr-FR" sz="1600" dirty="0" err="1" smtClean="0">
                <a:solidFill>
                  <a:srgbClr val="777777"/>
                </a:solidFill>
              </a:rPr>
              <a:t>Sequence</a:t>
            </a:r>
            <a:endParaRPr lang="en-US" sz="1600" dirty="0">
              <a:solidFill>
                <a:srgbClr val="777777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103402" y="2522073"/>
            <a:ext cx="45094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153199" y="3154414"/>
            <a:ext cx="0" cy="959971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1989306" y="4787479"/>
            <a:ext cx="268310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5362" y="3775699"/>
            <a:ext cx="242898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133600" y="3766487"/>
            <a:ext cx="3322" cy="330448"/>
          </a:xfrm>
          <a:prstGeom prst="line">
            <a:avLst/>
          </a:prstGeom>
          <a:ln w="1587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696979" y="3800413"/>
            <a:ext cx="53407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103402" y="4973581"/>
            <a:ext cx="312217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951141" y="3577152"/>
            <a:ext cx="279917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6951141" y="2933638"/>
            <a:ext cx="0" cy="652845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6689889" y="2931672"/>
            <a:ext cx="270583" cy="1966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77281" y="1853156"/>
            <a:ext cx="3926121" cy="128973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Model-free </a:t>
            </a:r>
            <a:r>
              <a:rPr lang="fr-FR" sz="140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Reconstruction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0086" y="4204506"/>
            <a:ext cx="1709220" cy="111714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Volumes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57616" y="4204506"/>
            <a:ext cx="1709220" cy="1117144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EDT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91" y="1765821"/>
            <a:ext cx="1127232" cy="1543441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00" y="4204506"/>
            <a:ext cx="815892" cy="111714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5" y="3442597"/>
            <a:ext cx="1216540" cy="108758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96" y="4203538"/>
            <a:ext cx="816599" cy="1118112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75" y="1908821"/>
            <a:ext cx="1178407" cy="117840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225581" y="3309262"/>
            <a:ext cx="4762536" cy="2580798"/>
          </a:xfrm>
          <a:prstGeom prst="rect">
            <a:avLst/>
          </a:prstGeom>
          <a:solidFill>
            <a:srgbClr val="F37A7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Mesh</a:t>
            </a:r>
            <a:r>
              <a:rPr lang="fr-FR" sz="1600" dirty="0" smtClean="0">
                <a:solidFill>
                  <a:schemeClr val="tx1"/>
                </a:solidFill>
              </a:rPr>
              <a:t> Animation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95714" y="3430687"/>
            <a:ext cx="2056582" cy="178886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Local </a:t>
            </a:r>
            <a:r>
              <a:rPr lang="fr-FR" sz="14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Optimization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55694" y="3421162"/>
            <a:ext cx="2056582" cy="178886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Global </a:t>
            </a:r>
            <a:r>
              <a:rPr lang="fr-FR" sz="14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Deformation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9416268" y="4328262"/>
            <a:ext cx="381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55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i="1" dirty="0" smtClean="0"/>
              <a:t>As-Rigid-As-Possible </a:t>
            </a:r>
            <a:r>
              <a:rPr lang="en-US" sz="2000" dirty="0"/>
              <a:t>(ARAP) </a:t>
            </a:r>
            <a:r>
              <a:rPr lang="en-US" sz="2000" dirty="0" smtClean="0"/>
              <a:t>based global mesh </a:t>
            </a:r>
            <a:r>
              <a:rPr lang="en-US" sz="2000" dirty="0" smtClean="0"/>
              <a:t>deformation</a:t>
            </a:r>
            <a:endParaRPr lang="en-US" sz="2000" dirty="0" smtClean="0"/>
          </a:p>
          <a:p>
            <a:pPr algn="just"/>
            <a:r>
              <a:rPr lang="en-US" sz="2000" dirty="0" smtClean="0"/>
              <a:t>Global energy minimization, driven by a set of anchor </a:t>
            </a:r>
            <a:r>
              <a:rPr lang="en-US" sz="2000" dirty="0" smtClean="0"/>
              <a:t>vertices</a:t>
            </a:r>
            <a:endParaRPr lang="en-US" sz="20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sz="2000" dirty="0"/>
              <a:t>Locally rigid deformation</a:t>
            </a:r>
          </a:p>
          <a:p>
            <a:pPr algn="just"/>
            <a:r>
              <a:rPr lang="fr-FR" sz="2000" dirty="0" err="1"/>
              <a:t>Preservation</a:t>
            </a:r>
            <a:r>
              <a:rPr lang="fr-FR" sz="2000" dirty="0"/>
              <a:t> of the </a:t>
            </a:r>
            <a:r>
              <a:rPr lang="fr-FR" sz="2000" dirty="0" err="1" smtClean="0"/>
              <a:t>mesh</a:t>
            </a:r>
            <a:r>
              <a:rPr lang="fr-FR" sz="2000" dirty="0" smtClean="0"/>
              <a:t> structure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12</a:t>
            </a:fld>
            <a:endParaRPr lang="de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44" y="3487969"/>
            <a:ext cx="7020272" cy="21757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44972" y="5751731"/>
            <a:ext cx="8284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( source : </a:t>
            </a:r>
            <a:r>
              <a:rPr lang="fr-FR" sz="1100" dirty="0" err="1" smtClean="0"/>
              <a:t>Sorkine</a:t>
            </a:r>
            <a:r>
              <a:rPr lang="fr-FR" sz="1100" dirty="0" smtClean="0"/>
              <a:t> &amp; Alexa,  "</a:t>
            </a:r>
            <a:r>
              <a:rPr lang="fr-FR" sz="1100" i="1" dirty="0" smtClean="0"/>
              <a:t>As-</a:t>
            </a:r>
            <a:r>
              <a:rPr lang="fr-FR" sz="1100" i="1" dirty="0" err="1" smtClean="0"/>
              <a:t>Rigid</a:t>
            </a:r>
            <a:r>
              <a:rPr lang="fr-FR" sz="1100" i="1" dirty="0" smtClean="0"/>
              <a:t>-As-Possible Surface </a:t>
            </a:r>
            <a:r>
              <a:rPr lang="fr-FR" sz="1100" i="1" dirty="0" err="1" smtClean="0"/>
              <a:t>Modeling</a:t>
            </a:r>
            <a:r>
              <a:rPr lang="fr-FR" sz="1100" i="1" dirty="0" smtClean="0"/>
              <a:t>"</a:t>
            </a:r>
            <a:r>
              <a:rPr lang="fr-FR" sz="1100" dirty="0" smtClean="0"/>
              <a:t>, 2007 )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99426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53" y="1123164"/>
            <a:ext cx="4001762" cy="482455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250" y="1825625"/>
            <a:ext cx="6636691" cy="4184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b="1" dirty="0" err="1" smtClean="0"/>
              <a:t>Anchors</a:t>
            </a:r>
            <a:r>
              <a:rPr lang="fr-FR" b="1" dirty="0" smtClean="0"/>
              <a:t>' </a:t>
            </a:r>
            <a:r>
              <a:rPr lang="fr-FR" b="1" dirty="0" err="1" smtClean="0"/>
              <a:t>selection</a:t>
            </a:r>
            <a:endParaRPr lang="fr-FR" b="1" dirty="0" smtClean="0"/>
          </a:p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fr-FR" sz="2000" dirty="0" err="1" smtClean="0"/>
              <a:t>Automatic</a:t>
            </a:r>
            <a:r>
              <a:rPr lang="fr-FR" sz="2000" dirty="0" smtClean="0"/>
              <a:t> </a:t>
            </a:r>
            <a:r>
              <a:rPr lang="fr-FR" sz="2000" dirty="0" err="1" smtClean="0"/>
              <a:t>selection</a:t>
            </a:r>
            <a:r>
              <a:rPr lang="fr-FR" sz="2000" dirty="0" smtClean="0"/>
              <a:t> of the </a:t>
            </a:r>
            <a:r>
              <a:rPr lang="fr-FR" sz="2000" dirty="0" err="1" smtClean="0"/>
              <a:t>vertices</a:t>
            </a:r>
            <a:r>
              <a:rPr lang="fr-FR" sz="2000" dirty="0" smtClean="0"/>
              <a:t> </a:t>
            </a:r>
            <a:r>
              <a:rPr lang="fr-FR" sz="2000" dirty="0" err="1" smtClean="0"/>
              <a:t>associated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maximum EDT </a:t>
            </a:r>
            <a:r>
              <a:rPr lang="fr-FR" sz="2000" dirty="0" smtClean="0"/>
              <a:t>values</a:t>
            </a:r>
            <a:endParaRPr lang="fr-FR" sz="2000" dirty="0" smtClean="0"/>
          </a:p>
          <a:p>
            <a:pPr algn="just"/>
            <a:endParaRPr lang="fr-FR" sz="2000" dirty="0"/>
          </a:p>
          <a:p>
            <a:pPr algn="just"/>
            <a:r>
              <a:rPr lang="fr-FR" sz="2000" dirty="0" err="1" smtClean="0"/>
              <a:t>These</a:t>
            </a:r>
            <a:r>
              <a:rPr lang="fr-FR" sz="2000" dirty="0" smtClean="0"/>
              <a:t> points correspond to the </a:t>
            </a:r>
            <a:r>
              <a:rPr lang="fr-FR" sz="2000" dirty="0" err="1" smtClean="0"/>
              <a:t>largest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character's</a:t>
            </a:r>
            <a:r>
              <a:rPr lang="fr-FR" sz="2000" dirty="0" smtClean="0"/>
              <a:t> </a:t>
            </a:r>
            <a:r>
              <a:rPr lang="fr-FR" sz="2000" dirty="0" smtClean="0"/>
              <a:t>motions</a:t>
            </a:r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31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250" y="1825625"/>
            <a:ext cx="6636691" cy="4184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b="1" dirty="0" err="1" smtClean="0"/>
              <a:t>Anchors</a:t>
            </a:r>
            <a:r>
              <a:rPr lang="fr-FR" b="1" dirty="0" smtClean="0"/>
              <a:t>' </a:t>
            </a:r>
            <a:r>
              <a:rPr lang="fr-FR" b="1" dirty="0" err="1" smtClean="0"/>
              <a:t>selection</a:t>
            </a:r>
            <a:endParaRPr lang="fr-FR" b="1" dirty="0" smtClean="0"/>
          </a:p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fr-FR" sz="2000" dirty="0" err="1" smtClean="0"/>
              <a:t>Automatic</a:t>
            </a:r>
            <a:r>
              <a:rPr lang="fr-FR" sz="2000" dirty="0" smtClean="0"/>
              <a:t> </a:t>
            </a:r>
            <a:r>
              <a:rPr lang="fr-FR" sz="2000" dirty="0" err="1" smtClean="0"/>
              <a:t>selection</a:t>
            </a:r>
            <a:r>
              <a:rPr lang="fr-FR" sz="2000" dirty="0" smtClean="0"/>
              <a:t> of the </a:t>
            </a:r>
            <a:r>
              <a:rPr lang="fr-FR" sz="2000" dirty="0" err="1" smtClean="0"/>
              <a:t>vertices</a:t>
            </a:r>
            <a:r>
              <a:rPr lang="fr-FR" sz="2000" dirty="0" smtClean="0"/>
              <a:t> </a:t>
            </a:r>
            <a:r>
              <a:rPr lang="fr-FR" sz="2000" dirty="0" err="1" smtClean="0"/>
              <a:t>associated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maximum EDT </a:t>
            </a:r>
            <a:r>
              <a:rPr lang="fr-FR" sz="2000" dirty="0" smtClean="0"/>
              <a:t>values</a:t>
            </a:r>
            <a:endParaRPr lang="fr-FR" sz="2000" dirty="0" smtClean="0"/>
          </a:p>
          <a:p>
            <a:pPr algn="just"/>
            <a:endParaRPr lang="fr-FR" sz="2000" dirty="0"/>
          </a:p>
          <a:p>
            <a:pPr algn="just"/>
            <a:r>
              <a:rPr lang="fr-FR" sz="2000" dirty="0" err="1" smtClean="0"/>
              <a:t>These</a:t>
            </a:r>
            <a:r>
              <a:rPr lang="fr-FR" sz="2000" dirty="0" smtClean="0"/>
              <a:t> points correspond to the </a:t>
            </a:r>
            <a:r>
              <a:rPr lang="fr-FR" sz="2000" dirty="0" err="1" smtClean="0"/>
              <a:t>largest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character's</a:t>
            </a:r>
            <a:r>
              <a:rPr lang="fr-FR" sz="2000" dirty="0" smtClean="0"/>
              <a:t> </a:t>
            </a:r>
            <a:r>
              <a:rPr lang="fr-FR" sz="2000" dirty="0" smtClean="0"/>
              <a:t>motions</a:t>
            </a:r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14</a:t>
            </a:fld>
            <a:endParaRPr lang="de-CH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39" y="1130971"/>
            <a:ext cx="3994869" cy="48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24" y="1042089"/>
            <a:ext cx="4151008" cy="500448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250" y="1825625"/>
            <a:ext cx="6636691" cy="4184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b="1" dirty="0" err="1" smtClean="0"/>
              <a:t>Anchors</a:t>
            </a:r>
            <a:r>
              <a:rPr lang="fr-FR" b="1" dirty="0" smtClean="0"/>
              <a:t>' </a:t>
            </a:r>
            <a:r>
              <a:rPr lang="fr-FR" b="1" dirty="0" err="1" smtClean="0"/>
              <a:t>selection</a:t>
            </a:r>
            <a:endParaRPr lang="fr-FR" b="1" dirty="0" smtClean="0"/>
          </a:p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fr-FR" sz="2000" dirty="0" err="1" smtClean="0"/>
              <a:t>Automatic</a:t>
            </a:r>
            <a:r>
              <a:rPr lang="fr-FR" sz="2000" dirty="0" smtClean="0"/>
              <a:t> </a:t>
            </a:r>
            <a:r>
              <a:rPr lang="fr-FR" sz="2000" dirty="0" err="1" smtClean="0"/>
              <a:t>selection</a:t>
            </a:r>
            <a:r>
              <a:rPr lang="fr-FR" sz="2000" dirty="0" smtClean="0"/>
              <a:t> of the </a:t>
            </a:r>
            <a:r>
              <a:rPr lang="fr-FR" sz="2000" dirty="0" err="1" smtClean="0"/>
              <a:t>vertices</a:t>
            </a:r>
            <a:r>
              <a:rPr lang="fr-FR" sz="2000" dirty="0" smtClean="0"/>
              <a:t> </a:t>
            </a:r>
            <a:r>
              <a:rPr lang="fr-FR" sz="2000" dirty="0" err="1" smtClean="0"/>
              <a:t>associated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maximum EDT </a:t>
            </a:r>
            <a:r>
              <a:rPr lang="fr-FR" sz="2000" dirty="0" smtClean="0"/>
              <a:t>values</a:t>
            </a:r>
            <a:endParaRPr lang="fr-FR" sz="2000" dirty="0" smtClean="0"/>
          </a:p>
          <a:p>
            <a:pPr algn="just"/>
            <a:endParaRPr lang="fr-FR" sz="2000" dirty="0"/>
          </a:p>
          <a:p>
            <a:pPr algn="just"/>
            <a:r>
              <a:rPr lang="fr-FR" sz="2000" dirty="0" err="1" smtClean="0"/>
              <a:t>These</a:t>
            </a:r>
            <a:r>
              <a:rPr lang="fr-FR" sz="2000" dirty="0" smtClean="0"/>
              <a:t> points correspond to the </a:t>
            </a:r>
            <a:r>
              <a:rPr lang="fr-FR" sz="2000" dirty="0" err="1" smtClean="0"/>
              <a:t>largest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character's</a:t>
            </a:r>
            <a:r>
              <a:rPr lang="fr-FR" sz="2000" dirty="0" smtClean="0"/>
              <a:t> </a:t>
            </a:r>
            <a:r>
              <a:rPr lang="fr-FR" sz="2000" dirty="0" smtClean="0"/>
              <a:t>motions</a:t>
            </a:r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52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89" y="1042089"/>
            <a:ext cx="4151008" cy="500448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250" y="1825625"/>
            <a:ext cx="6636691" cy="4184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b="1" dirty="0" err="1" smtClean="0"/>
              <a:t>Anchors</a:t>
            </a:r>
            <a:r>
              <a:rPr lang="fr-FR" b="1" dirty="0" smtClean="0"/>
              <a:t>' </a:t>
            </a:r>
            <a:r>
              <a:rPr lang="fr-FR" b="1" dirty="0" err="1" smtClean="0"/>
              <a:t>selection</a:t>
            </a:r>
            <a:endParaRPr lang="fr-FR" b="1" dirty="0" smtClean="0"/>
          </a:p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fr-FR" sz="2000" dirty="0" err="1" smtClean="0"/>
              <a:t>Automatic</a:t>
            </a:r>
            <a:r>
              <a:rPr lang="fr-FR" sz="2000" dirty="0" smtClean="0"/>
              <a:t> </a:t>
            </a:r>
            <a:r>
              <a:rPr lang="fr-FR" sz="2000" dirty="0" err="1" smtClean="0"/>
              <a:t>selection</a:t>
            </a:r>
            <a:r>
              <a:rPr lang="fr-FR" sz="2000" dirty="0" smtClean="0"/>
              <a:t> of the </a:t>
            </a:r>
            <a:r>
              <a:rPr lang="fr-FR" sz="2000" dirty="0" err="1" smtClean="0"/>
              <a:t>vertices</a:t>
            </a:r>
            <a:r>
              <a:rPr lang="fr-FR" sz="2000" dirty="0" smtClean="0"/>
              <a:t> </a:t>
            </a:r>
            <a:r>
              <a:rPr lang="fr-FR" sz="2000" dirty="0" err="1" smtClean="0"/>
              <a:t>associated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maximum EDT </a:t>
            </a:r>
            <a:r>
              <a:rPr lang="fr-FR" sz="2000" dirty="0" smtClean="0"/>
              <a:t>values</a:t>
            </a:r>
            <a:endParaRPr lang="fr-FR" sz="2000" dirty="0" smtClean="0"/>
          </a:p>
          <a:p>
            <a:pPr algn="just"/>
            <a:endParaRPr lang="fr-FR" sz="2000" dirty="0"/>
          </a:p>
          <a:p>
            <a:pPr algn="just"/>
            <a:r>
              <a:rPr lang="fr-FR" sz="2000" dirty="0" err="1" smtClean="0"/>
              <a:t>These</a:t>
            </a:r>
            <a:r>
              <a:rPr lang="fr-FR" sz="2000" dirty="0" smtClean="0"/>
              <a:t> points correspond to the </a:t>
            </a:r>
            <a:r>
              <a:rPr lang="fr-FR" sz="2000" dirty="0" err="1" smtClean="0"/>
              <a:t>largest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character's</a:t>
            </a:r>
            <a:r>
              <a:rPr lang="fr-FR" sz="2000" dirty="0" smtClean="0"/>
              <a:t> </a:t>
            </a:r>
            <a:r>
              <a:rPr lang="fr-FR" sz="2000" dirty="0" smtClean="0"/>
              <a:t>motions</a:t>
            </a:r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66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fr-FR" b="1" dirty="0" err="1" smtClean="0"/>
                  <a:t>Energy</a:t>
                </a:r>
                <a:r>
                  <a:rPr lang="fr-FR" b="1" dirty="0" smtClean="0"/>
                  <a:t> formulation</a:t>
                </a:r>
              </a:p>
              <a:p>
                <a:pPr marL="0" indent="0" algn="just">
                  <a:buNone/>
                </a:pPr>
                <a:endParaRPr lang="en-US" b="1" dirty="0" smtClean="0"/>
              </a:p>
              <a:p>
                <a:pPr algn="just"/>
                <a:r>
                  <a:rPr lang="en-US" sz="2000" dirty="0"/>
                  <a:t>We minimize the following energy</a:t>
                </a:r>
                <a:r>
                  <a:rPr lang="en-US" sz="2000" dirty="0" smtClean="0"/>
                  <a:t>:	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𝐴𝑅𝐴𝑃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𝐴𝑁𝐶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algn="just"/>
                <a:endParaRPr lang="en-US" sz="20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𝐴𝑅𝐴𝑃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en-US" sz="2000" dirty="0"/>
                  <a:t>is the As-Rigid-As-Possible energy</a:t>
                </a:r>
                <a:r>
                  <a:rPr lang="en-US" sz="2000" dirty="0" smtClean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𝐴𝑅𝐴𝑃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F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fr-F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fr-FR" sz="2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fr-FR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fr-FR" sz="20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fr-F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fr-FR" sz="20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fr-FR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fr-FR" sz="20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 marL="0" indent="0" algn="just">
                  <a:buNone/>
                </a:pPr>
                <a:r>
                  <a:rPr lang="fr-FR" sz="2000" dirty="0" err="1"/>
                  <a:t>w</a:t>
                </a:r>
                <a:r>
                  <a:rPr lang="fr-FR" sz="2000" dirty="0" err="1" smtClean="0"/>
                  <a:t>ith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/>
                  <a:t> </a:t>
                </a:r>
                <a:r>
                  <a:rPr lang="en-US" sz="2000" dirty="0"/>
                  <a:t>the one-ring neighborhood of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fr-FR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2000" dirty="0"/>
                  <a:t>. </a:t>
                </a:r>
              </a:p>
              <a:p>
                <a:pPr algn="just"/>
                <a:endParaRPr lang="fr-FR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𝐴𝑁𝐶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en-US" sz="2000" dirty="0"/>
                  <a:t>is a quadratic energy measuring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the error </a:t>
                </a:r>
                <a:r>
                  <a:rPr lang="en-US" sz="2000" dirty="0"/>
                  <a:t>in the displacement of anchors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𝐴𝑁𝐶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fr-FR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fr-FR" sz="2000" dirty="0"/>
              </a:p>
              <a:p>
                <a:pPr algn="just"/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25" t="-2329" b="-1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506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76251" y="1825625"/>
                <a:ext cx="554355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FR" b="1" dirty="0" err="1" smtClean="0"/>
                  <a:t>Solving</a:t>
                </a:r>
                <a:endParaRPr lang="en-US" dirty="0" smtClean="0"/>
              </a:p>
              <a:p>
                <a:endParaRPr lang="en-US" sz="2000" dirty="0"/>
              </a:p>
              <a:p>
                <a:r>
                  <a:rPr lang="en-US" sz="2000" dirty="0" smtClean="0"/>
                  <a:t>From the </a:t>
                </a:r>
                <a:r>
                  <a:rPr lang="en-US" sz="2000" dirty="0"/>
                  <a:t>optimality condition</a:t>
                </a:r>
                <a14:m>
                  <m:oMath xmlns:m="http://schemas.openxmlformats.org/officeDocument/2006/math"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𝐴𝑅𝐴𝑃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and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𝐴𝑁𝐶</m:t>
                        </m:r>
                      </m:sub>
                    </m:sSub>
                  </m:oMath>
                </a14:m>
                <a:r>
                  <a:rPr lang="fr-FR" sz="2000" dirty="0"/>
                  <a:t>, </a:t>
                </a:r>
                <a:r>
                  <a:rPr lang="en-US" sz="2000" dirty="0" smtClean="0"/>
                  <a:t>the optimal </a:t>
                </a:r>
                <a:r>
                  <a:rPr lang="en-US" sz="2000" dirty="0"/>
                  <a:t>positions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must satisfy</a:t>
                </a:r>
                <a:r>
                  <a:rPr lang="fr-FR" sz="2000" dirty="0" smtClean="0"/>
                  <a:t>:</a:t>
                </a:r>
                <a:endParaRPr lang="fr-FR" sz="2000" dirty="0"/>
              </a:p>
              <a:p>
                <a:pPr algn="just"/>
                <a:endParaRPr lang="en-US" sz="2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 smtClean="0"/>
              </a:p>
              <a:p>
                <a:pPr marL="0" indent="0" algn="just">
                  <a:buNone/>
                </a:pPr>
                <a:endParaRPr lang="en-US" sz="15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    +    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  <m:r>
                        <a:rPr lang="fr-FR" sz="1400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1400" dirty="0"/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0" indent="0" algn="just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6251" y="1825625"/>
                <a:ext cx="5543550" cy="4351338"/>
              </a:xfrm>
              <a:blipFill rotWithShape="0">
                <a:blip r:embed="rId2"/>
                <a:stretch>
                  <a:fillRect l="-5604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54355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fr-FR" sz="2000" dirty="0"/>
                  <a:t>Iterative </a:t>
                </a:r>
                <a:r>
                  <a:rPr lang="fr-FR" sz="2000" dirty="0" err="1"/>
                  <a:t>soving</a:t>
                </a:r>
                <a:r>
                  <a:rPr lang="fr-FR" sz="2000" dirty="0"/>
                  <a:t>: optimal rotation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r-F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computed by SVD from covariance matrix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sz="2000" dirty="0"/>
                  <a:t> </a:t>
                </a:r>
                <a:r>
                  <a:rPr lang="en-US" sz="2000" dirty="0"/>
                  <a:t>of the initial fixed positions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:</a:t>
                </a:r>
              </a:p>
              <a:p>
                <a:endParaRPr lang="fr-FR" sz="20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1400" dirty="0" smtClean="0"/>
              </a:p>
              <a:p>
                <a:pPr marL="0" indent="0" algn="just">
                  <a:buNone/>
                </a:pPr>
                <a:endParaRPr lang="fr-FR" sz="1400" dirty="0" smtClean="0"/>
              </a:p>
              <a:p>
                <a:r>
                  <a:rPr lang="fr-FR" sz="2000" dirty="0"/>
                  <a:t>Rotation matrix </a:t>
                </a:r>
                <a:r>
                  <a:rPr lang="fr-FR" sz="2000" dirty="0" err="1"/>
                  <a:t>is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applied</a:t>
                </a:r>
                <a:r>
                  <a:rPr lang="fr-FR" sz="20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000" dirty="0"/>
                  <a:t> to </a:t>
                </a:r>
                <a:r>
                  <a:rPr lang="fr-FR" sz="2000" dirty="0" err="1"/>
                  <a:t>obtain</a:t>
                </a:r>
                <a:r>
                  <a:rPr lang="fr-FR" sz="2000" dirty="0"/>
                  <a:t> the new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/>
                  <a:t> value through a linear solving </a:t>
                </a:r>
                <a:r>
                  <a:rPr lang="fr-FR" sz="2000" dirty="0" smtClean="0"/>
                  <a:t>:</a:t>
                </a:r>
              </a:p>
              <a:p>
                <a:endParaRPr lang="fr-FR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>
                                    <m:f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fr-FR" sz="1400" dirty="0" smtClean="0"/>
              </a:p>
              <a:p>
                <a:endParaRPr lang="fr-FR" sz="2000" dirty="0" smtClean="0"/>
              </a:p>
              <a:p>
                <a:r>
                  <a:rPr lang="fr-FR" sz="2000" dirty="0" err="1" smtClean="0"/>
                  <a:t>Repeat</a:t>
                </a:r>
                <a:r>
                  <a:rPr lang="fr-FR" sz="2000" dirty="0" smtClean="0"/>
                  <a:t> </a:t>
                </a:r>
                <a:r>
                  <a:rPr lang="fr-FR" sz="2000" dirty="0" err="1"/>
                  <a:t>both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steps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until</a:t>
                </a:r>
                <a:r>
                  <a:rPr lang="fr-FR" sz="2000" dirty="0"/>
                  <a:t> convergence</a:t>
                </a:r>
              </a:p>
              <a:p>
                <a:endParaRPr lang="en-US" sz="2000" dirty="0"/>
              </a:p>
              <a:p>
                <a:pPr marL="0" indent="0" algn="just">
                  <a:buNone/>
                </a:pPr>
                <a:endParaRPr lang="en-US" sz="1400" dirty="0" smtClean="0"/>
              </a:p>
              <a:p>
                <a:pPr marL="0" indent="0" algn="just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Espace réservé du contenu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543550" cy="4351338"/>
              </a:xfrm>
              <a:blipFill rotWithShape="0">
                <a:blip r:embed="rId3"/>
                <a:stretch>
                  <a:fillRect l="-2420" t="-196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18</a:t>
            </a:fld>
            <a:endParaRPr lang="de-CH" dirty="0"/>
          </a:p>
        </p:txBody>
      </p:sp>
      <p:sp>
        <p:nvSpPr>
          <p:cNvPr id="6" name="Flèche en arc 5"/>
          <p:cNvSpPr/>
          <p:nvPr/>
        </p:nvSpPr>
        <p:spPr>
          <a:xfrm flipH="1">
            <a:off x="11406854" y="2445894"/>
            <a:ext cx="617791" cy="2376264"/>
          </a:xfrm>
          <a:prstGeom prst="circularArrow">
            <a:avLst>
              <a:gd name="adj1" fmla="val 10431"/>
              <a:gd name="adj2" fmla="val 1927955"/>
              <a:gd name="adj3" fmla="val 20784815"/>
              <a:gd name="adj4" fmla="val 3233087"/>
              <a:gd name="adj5" fmla="val 138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2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23" y="1042089"/>
            <a:ext cx="4151007" cy="500448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19</a:t>
            </a:fld>
            <a:endParaRPr lang="de-CH" dirty="0"/>
          </a:p>
        </p:txBody>
      </p:sp>
      <p:sp>
        <p:nvSpPr>
          <p:cNvPr id="22" name="Espace réservé du contenu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Context</a:t>
            </a:r>
            <a:r>
              <a:rPr lang="de-CH" dirty="0" smtClean="0"/>
              <a:t>: Multiview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</a:t>
            </a:fld>
            <a:endParaRPr lang="de-CH" dirty="0"/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78" y="1767366"/>
            <a:ext cx="5125616" cy="37226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45517" y="5691674"/>
            <a:ext cx="3834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latin typeface="+mj-lt"/>
                <a:cs typeface="Helvetica" panose="020B0604020202020204" pitchFamily="34" charset="0"/>
              </a:rPr>
              <a:t>Multiview</a:t>
            </a:r>
            <a:r>
              <a:rPr lang="fr-FR" sz="2000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fr-FR" sz="2000" dirty="0" smtClean="0">
                <a:latin typeface="+mj-lt"/>
                <a:cs typeface="Helvetica" panose="020B0604020202020204" pitchFamily="34" charset="0"/>
              </a:rPr>
              <a:t>reconstruction studio</a:t>
            </a:r>
            <a:endParaRPr lang="en-US" sz="2000" dirty="0">
              <a:latin typeface="+mj-lt"/>
              <a:cs typeface="Helvetica" panose="020B060402020202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3629617" y="1558209"/>
            <a:ext cx="3237727" cy="2369979"/>
            <a:chOff x="6867331" y="1558209"/>
            <a:chExt cx="3237727" cy="2369979"/>
          </a:xfrm>
        </p:grpSpPr>
        <p:sp>
          <p:nvSpPr>
            <p:cNvPr id="8" name="ZoneTexte 7"/>
            <p:cNvSpPr txBox="1"/>
            <p:nvPr/>
          </p:nvSpPr>
          <p:spPr>
            <a:xfrm>
              <a:off x="8108307" y="1558209"/>
              <a:ext cx="19967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Multi-</a:t>
              </a:r>
              <a:r>
                <a:rPr lang="fr-FR" sz="160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viewpoint</a:t>
              </a:r>
              <a:r>
                <a:rPr lang="fr-FR" sz="16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cameras</a:t>
              </a:r>
              <a:endParaRPr lang="en-US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9" name="Connecteur droit 8"/>
            <p:cNvCxnSpPr/>
            <p:nvPr/>
          </p:nvCxnSpPr>
          <p:spPr>
            <a:xfrm flipV="1">
              <a:off x="6867331" y="2043404"/>
              <a:ext cx="1530220" cy="192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flipV="1">
              <a:off x="7753739" y="2043404"/>
              <a:ext cx="643812" cy="5038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flipV="1">
              <a:off x="7753739" y="2043404"/>
              <a:ext cx="643812" cy="18847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09" y="1396478"/>
            <a:ext cx="2301558" cy="230155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09" y="3790226"/>
            <a:ext cx="2301558" cy="230155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80" y="1396478"/>
            <a:ext cx="2301558" cy="230155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80" y="3790226"/>
            <a:ext cx="2301558" cy="23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1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94" y="1042090"/>
            <a:ext cx="4151008" cy="500448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20</a:t>
            </a:fld>
            <a:endParaRPr lang="de-CH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2" y="1048384"/>
            <a:ext cx="4145787" cy="49981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250" y="1825625"/>
            <a:ext cx="5326294" cy="4184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b="1" dirty="0" err="1" smtClean="0"/>
              <a:t>Adjustment</a:t>
            </a:r>
            <a:endParaRPr lang="fr-FR" b="1" dirty="0" smtClean="0"/>
          </a:p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fr-FR" sz="2000" dirty="0" err="1"/>
              <a:t>Complex</a:t>
            </a:r>
            <a:r>
              <a:rPr lang="fr-FR" sz="2000" dirty="0"/>
              <a:t> </a:t>
            </a:r>
            <a:r>
              <a:rPr lang="fr-FR" sz="2000" dirty="0" smtClean="0"/>
              <a:t>motion </a:t>
            </a:r>
            <a:r>
              <a:rPr lang="fr-FR" sz="2000" dirty="0" err="1" smtClean="0"/>
              <a:t>tracking</a:t>
            </a:r>
            <a:endParaRPr lang="fr-FR" sz="2000" dirty="0" smtClean="0"/>
          </a:p>
          <a:p>
            <a:pPr algn="just"/>
            <a:endParaRPr lang="fr-FR" sz="2000" dirty="0"/>
          </a:p>
          <a:p>
            <a:pPr algn="just"/>
            <a:r>
              <a:rPr lang="fr-FR" sz="2000" dirty="0" smtClean="0"/>
              <a:t>New </a:t>
            </a:r>
            <a:r>
              <a:rPr lang="fr-FR" sz="2000" dirty="0" err="1" smtClean="0"/>
              <a:t>anchors</a:t>
            </a:r>
            <a:r>
              <a:rPr lang="fr-FR" sz="2000" dirty="0" smtClean="0"/>
              <a:t>' </a:t>
            </a:r>
            <a:r>
              <a:rPr lang="fr-FR" sz="2000" dirty="0" err="1" smtClean="0"/>
              <a:t>selection</a:t>
            </a:r>
            <a:r>
              <a:rPr lang="fr-FR" sz="2000" dirty="0" smtClean="0"/>
              <a:t>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the EDT </a:t>
            </a:r>
            <a:r>
              <a:rPr lang="fr-FR" sz="2000" dirty="0" err="1" smtClean="0"/>
              <a:t>grid</a:t>
            </a:r>
            <a:endParaRPr lang="fr-FR" sz="2000" dirty="0" smtClean="0"/>
          </a:p>
          <a:p>
            <a:pPr algn="just"/>
            <a:endParaRPr lang="fr-FR" sz="2000" dirty="0" smtClean="0"/>
          </a:p>
          <a:p>
            <a:pPr algn="just"/>
            <a:r>
              <a:rPr lang="fr-FR" sz="2000" dirty="0" err="1" smtClean="0"/>
              <a:t>Repeated</a:t>
            </a:r>
            <a:r>
              <a:rPr lang="fr-FR" sz="2000" dirty="0" smtClean="0"/>
              <a:t> </a:t>
            </a:r>
            <a:r>
              <a:rPr lang="fr-FR" sz="2000" dirty="0" err="1" smtClean="0"/>
              <a:t>until</a:t>
            </a:r>
            <a:r>
              <a:rPr lang="fr-FR" sz="2000" dirty="0" smtClean="0"/>
              <a:t> convergence</a:t>
            </a:r>
            <a:endParaRPr lang="fr-FR" sz="2000" dirty="0"/>
          </a:p>
          <a:p>
            <a:pPr algn="just"/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21</a:t>
            </a:fld>
            <a:endParaRPr lang="de-CH" dirty="0"/>
          </a:p>
        </p:txBody>
      </p:sp>
      <p:sp>
        <p:nvSpPr>
          <p:cNvPr id="7" name="Rectangle 6"/>
          <p:cNvSpPr/>
          <p:nvPr/>
        </p:nvSpPr>
        <p:spPr>
          <a:xfrm>
            <a:off x="7611761" y="2702012"/>
            <a:ext cx="1260389" cy="1631092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70" y="1048954"/>
            <a:ext cx="4145314" cy="49976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250" y="1825625"/>
            <a:ext cx="5326294" cy="4184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b="1" dirty="0" err="1" smtClean="0"/>
              <a:t>Adjustment</a:t>
            </a:r>
            <a:endParaRPr lang="fr-FR" b="1" dirty="0" smtClean="0"/>
          </a:p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fr-FR" sz="2000" dirty="0" err="1"/>
              <a:t>Complex</a:t>
            </a:r>
            <a:r>
              <a:rPr lang="fr-FR" sz="2000" dirty="0"/>
              <a:t> </a:t>
            </a:r>
            <a:r>
              <a:rPr lang="fr-FR" sz="2000" dirty="0" smtClean="0"/>
              <a:t>motion </a:t>
            </a:r>
            <a:r>
              <a:rPr lang="fr-FR" sz="2000" dirty="0" err="1" smtClean="0"/>
              <a:t>tracking</a:t>
            </a:r>
            <a:endParaRPr lang="fr-FR" sz="2000" dirty="0" smtClean="0"/>
          </a:p>
          <a:p>
            <a:pPr algn="just"/>
            <a:endParaRPr lang="fr-FR" sz="2000" dirty="0"/>
          </a:p>
          <a:p>
            <a:pPr algn="just"/>
            <a:r>
              <a:rPr lang="fr-FR" sz="2000" dirty="0" smtClean="0"/>
              <a:t>New </a:t>
            </a:r>
            <a:r>
              <a:rPr lang="fr-FR" sz="2000" dirty="0" err="1" smtClean="0"/>
              <a:t>anchors</a:t>
            </a:r>
            <a:r>
              <a:rPr lang="fr-FR" sz="2000" dirty="0" smtClean="0"/>
              <a:t>' </a:t>
            </a:r>
            <a:r>
              <a:rPr lang="fr-FR" sz="2000" dirty="0" err="1" smtClean="0"/>
              <a:t>selection</a:t>
            </a:r>
            <a:r>
              <a:rPr lang="fr-FR" sz="2000" dirty="0" smtClean="0"/>
              <a:t>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the EDT </a:t>
            </a:r>
            <a:r>
              <a:rPr lang="fr-FR" sz="2000" dirty="0" err="1" smtClean="0"/>
              <a:t>grid</a:t>
            </a:r>
            <a:endParaRPr lang="fr-FR" sz="2000" dirty="0" smtClean="0"/>
          </a:p>
          <a:p>
            <a:pPr algn="just"/>
            <a:endParaRPr lang="fr-FR" sz="2000" dirty="0" smtClean="0"/>
          </a:p>
          <a:p>
            <a:pPr algn="just"/>
            <a:r>
              <a:rPr lang="fr-FR" sz="2000" dirty="0" err="1" smtClean="0"/>
              <a:t>Repeated</a:t>
            </a:r>
            <a:r>
              <a:rPr lang="fr-FR" sz="2000" dirty="0" smtClean="0"/>
              <a:t> </a:t>
            </a:r>
            <a:r>
              <a:rPr lang="fr-FR" sz="2000" dirty="0" err="1" smtClean="0"/>
              <a:t>until</a:t>
            </a:r>
            <a:r>
              <a:rPr lang="fr-FR" sz="2000" dirty="0" smtClean="0"/>
              <a:t> convergence</a:t>
            </a:r>
            <a:endParaRPr lang="fr-FR" sz="2000" dirty="0"/>
          </a:p>
          <a:p>
            <a:pPr algn="just"/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22</a:t>
            </a:fld>
            <a:endParaRPr lang="de-CH" dirty="0"/>
          </a:p>
        </p:txBody>
      </p:sp>
      <p:sp>
        <p:nvSpPr>
          <p:cNvPr id="7" name="Rectangle 6"/>
          <p:cNvSpPr/>
          <p:nvPr/>
        </p:nvSpPr>
        <p:spPr>
          <a:xfrm>
            <a:off x="7611761" y="2702012"/>
            <a:ext cx="1260389" cy="1631092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15" y="1048385"/>
            <a:ext cx="4145787" cy="49981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Pseudo-rigid </a:t>
            </a:r>
            <a:r>
              <a:rPr lang="de-CH" dirty="0" err="1" smtClean="0"/>
              <a:t>mesh</a:t>
            </a:r>
            <a:r>
              <a:rPr lang="de-CH" dirty="0" smtClean="0"/>
              <a:t> </a:t>
            </a:r>
            <a:r>
              <a:rPr lang="de-CH" dirty="0" err="1" smtClean="0"/>
              <a:t>deformation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250" y="1825625"/>
            <a:ext cx="5326294" cy="41846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b="1" dirty="0" err="1" smtClean="0"/>
              <a:t>Adjustment</a:t>
            </a:r>
            <a:endParaRPr lang="fr-FR" b="1" dirty="0" smtClean="0"/>
          </a:p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fr-FR" sz="2000" dirty="0" err="1"/>
              <a:t>Complex</a:t>
            </a:r>
            <a:r>
              <a:rPr lang="fr-FR" sz="2000" dirty="0"/>
              <a:t> </a:t>
            </a:r>
            <a:r>
              <a:rPr lang="fr-FR" sz="2000" dirty="0" smtClean="0"/>
              <a:t>motion </a:t>
            </a:r>
            <a:r>
              <a:rPr lang="fr-FR" sz="2000" dirty="0" err="1" smtClean="0"/>
              <a:t>tracking</a:t>
            </a:r>
            <a:endParaRPr lang="fr-FR" sz="2000" dirty="0" smtClean="0"/>
          </a:p>
          <a:p>
            <a:pPr algn="just"/>
            <a:endParaRPr lang="fr-FR" sz="2000" dirty="0"/>
          </a:p>
          <a:p>
            <a:pPr algn="just"/>
            <a:r>
              <a:rPr lang="fr-FR" sz="2000" dirty="0" smtClean="0"/>
              <a:t>New </a:t>
            </a:r>
            <a:r>
              <a:rPr lang="fr-FR" sz="2000" dirty="0" err="1" smtClean="0"/>
              <a:t>anchors</a:t>
            </a:r>
            <a:r>
              <a:rPr lang="fr-FR" sz="2000" dirty="0" smtClean="0"/>
              <a:t>' </a:t>
            </a:r>
            <a:r>
              <a:rPr lang="fr-FR" sz="2000" dirty="0" err="1" smtClean="0"/>
              <a:t>selection</a:t>
            </a:r>
            <a:r>
              <a:rPr lang="fr-FR" sz="2000" dirty="0" smtClean="0"/>
              <a:t> </a:t>
            </a:r>
            <a:r>
              <a:rPr lang="fr-FR" sz="2000" dirty="0" err="1" smtClean="0"/>
              <a:t>based</a:t>
            </a:r>
            <a:r>
              <a:rPr lang="fr-FR" sz="2000" dirty="0" smtClean="0"/>
              <a:t> on the EDT </a:t>
            </a:r>
            <a:r>
              <a:rPr lang="fr-FR" sz="2000" dirty="0" err="1" smtClean="0"/>
              <a:t>grid</a:t>
            </a:r>
            <a:endParaRPr lang="fr-FR" sz="2000" dirty="0" smtClean="0"/>
          </a:p>
          <a:p>
            <a:pPr algn="just"/>
            <a:endParaRPr lang="fr-FR" sz="2000" dirty="0" smtClean="0"/>
          </a:p>
          <a:p>
            <a:pPr algn="just"/>
            <a:r>
              <a:rPr lang="fr-FR" sz="2000" dirty="0" err="1" smtClean="0"/>
              <a:t>Repeated</a:t>
            </a:r>
            <a:r>
              <a:rPr lang="fr-FR" sz="2000" dirty="0" smtClean="0"/>
              <a:t> </a:t>
            </a:r>
            <a:r>
              <a:rPr lang="fr-FR" sz="2000" dirty="0" err="1" smtClean="0"/>
              <a:t>until</a:t>
            </a:r>
            <a:r>
              <a:rPr lang="fr-FR" sz="2000" dirty="0" smtClean="0"/>
              <a:t> convergence</a:t>
            </a:r>
            <a:endParaRPr lang="fr-FR" sz="2000" dirty="0"/>
          </a:p>
          <a:p>
            <a:pPr algn="just"/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199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Local</a:t>
            </a:r>
            <a:r>
              <a:rPr lang="de-CH" dirty="0" smtClean="0"/>
              <a:t> </a:t>
            </a:r>
            <a:r>
              <a:rPr lang="de-CH" dirty="0" err="1" smtClean="0"/>
              <a:t>optimization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76250" y="1825625"/>
                <a:ext cx="7689296" cy="4184650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/>
                  <a:t>Each vertex </a:t>
                </a:r>
                <a:r>
                  <a:rPr lang="fr-FR" sz="2000" dirty="0" err="1"/>
                  <a:t>is</a:t>
                </a:r>
                <a:r>
                  <a:rPr lang="fr-FR" sz="2000" dirty="0"/>
                  <a:t> </a:t>
                </a:r>
                <a:r>
                  <a:rPr lang="fr-FR" sz="2000" dirty="0" err="1" smtClean="0"/>
                  <a:t>subject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to a set of </a:t>
                </a:r>
                <a:r>
                  <a:rPr lang="fr-FR" sz="2000" dirty="0" err="1" smtClean="0"/>
                  <a:t>constraints</a:t>
                </a:r>
                <a:r>
                  <a:rPr lang="fr-FR" sz="2000" dirty="0" smtClean="0"/>
                  <a:t>:</a:t>
                </a:r>
                <a:endParaRPr lang="fr-FR" sz="2000" dirty="0"/>
              </a:p>
              <a:p>
                <a:pPr marL="0" indent="0">
                  <a:buNone/>
                </a:pPr>
                <a:endParaRPr lang="fr-FR" sz="2000" dirty="0"/>
              </a:p>
              <a:p>
                <a:pPr lvl="1"/>
                <a:r>
                  <a:rPr lang="fr-FR" sz="2000" dirty="0">
                    <a:latin typeface="+mj-lt"/>
                  </a:rPr>
                  <a:t>Mass-</a:t>
                </a:r>
                <a:r>
                  <a:rPr lang="fr-FR" sz="2000" dirty="0" err="1">
                    <a:latin typeface="+mj-lt"/>
                  </a:rPr>
                  <a:t>spring</a:t>
                </a:r>
                <a:r>
                  <a:rPr lang="fr-FR" sz="2000" dirty="0">
                    <a:latin typeface="+mj-lt"/>
                  </a:rPr>
                  <a:t> system: </a:t>
                </a:r>
                <a:r>
                  <a:rPr lang="fr-FR" sz="2000" dirty="0" err="1">
                    <a:latin typeface="+mj-lt"/>
                  </a:rPr>
                  <a:t>each</a:t>
                </a:r>
                <a:r>
                  <a:rPr lang="fr-FR" sz="2000" dirty="0">
                    <a:latin typeface="+mj-lt"/>
                  </a:rPr>
                  <a:t> </a:t>
                </a:r>
                <a:r>
                  <a:rPr lang="fr-FR" sz="2000" dirty="0" err="1">
                    <a:latin typeface="+mj-lt"/>
                  </a:rPr>
                  <a:t>edge</a:t>
                </a:r>
                <a:r>
                  <a:rPr lang="fr-FR" sz="2000" dirty="0">
                    <a:latin typeface="+mj-lt"/>
                  </a:rPr>
                  <a:t> </a:t>
                </a:r>
                <a:r>
                  <a:rPr lang="fr-FR" sz="2000" dirty="0" err="1">
                    <a:latin typeface="+mj-lt"/>
                  </a:rPr>
                  <a:t>is</a:t>
                </a:r>
                <a:r>
                  <a:rPr lang="fr-FR" sz="2000" dirty="0">
                    <a:latin typeface="+mj-lt"/>
                  </a:rPr>
                  <a:t> </a:t>
                </a:r>
                <a:r>
                  <a:rPr lang="fr-FR" sz="2000" dirty="0" err="1">
                    <a:latin typeface="+mj-lt"/>
                  </a:rPr>
                  <a:t>considered</a:t>
                </a:r>
                <a:r>
                  <a:rPr lang="fr-FR" sz="2000" dirty="0">
                    <a:latin typeface="+mj-lt"/>
                  </a:rPr>
                  <a:t> as a </a:t>
                </a:r>
                <a:r>
                  <a:rPr lang="fr-FR" sz="2000" dirty="0" err="1">
                    <a:latin typeface="+mj-lt"/>
                  </a:rPr>
                  <a:t>spring</a:t>
                </a:r>
                <a:r>
                  <a:rPr lang="fr-FR" sz="2000" dirty="0">
                    <a:latin typeface="+mj-lt"/>
                  </a:rPr>
                  <a:t> </a:t>
                </a:r>
                <a:r>
                  <a:rPr lang="fr-FR" sz="2000" dirty="0" err="1">
                    <a:latin typeface="+mj-lt"/>
                  </a:rPr>
                  <a:t>applying</a:t>
                </a:r>
                <a:r>
                  <a:rPr lang="fr-FR" sz="2000" dirty="0">
                    <a:latin typeface="+mj-lt"/>
                  </a:rPr>
                  <a:t> an attractive or </a:t>
                </a:r>
                <a:r>
                  <a:rPr lang="fr-FR" sz="2000" dirty="0" err="1">
                    <a:latin typeface="+mj-lt"/>
                  </a:rPr>
                  <a:t>repulsive</a:t>
                </a:r>
                <a:r>
                  <a:rPr lang="fr-FR" sz="2000" dirty="0">
                    <a:latin typeface="+mj-lt"/>
                  </a:rPr>
                  <a:t> force on the adjacent </a:t>
                </a:r>
                <a:r>
                  <a:rPr lang="fr-FR" sz="2000" dirty="0" err="1">
                    <a:latin typeface="+mj-lt"/>
                  </a:rPr>
                  <a:t>vertices</a:t>
                </a:r>
                <a:endParaRPr lang="fr-FR" sz="20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fr-FR" sz="2000" dirty="0">
                    <a:latin typeface="+mj-lt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/>
                      </a:rPr>
                      <m:t>𝑉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  <m:r>
                      <a:rPr lang="fr-FR" sz="2000">
                        <a:latin typeface="Cambria Math" panose="02040503050406030204" pitchFamily="18" charset="0"/>
                        <a:ea typeface="Cambria Math"/>
                      </a:rPr>
                      <m:t>= 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nary>
                      <m:naryPr>
                        <m:chr m:val="∑"/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fr-FR" sz="2000" dirty="0">
                    <a:latin typeface="+mj-lt"/>
                  </a:rPr>
                  <a:t> </a:t>
                </a:r>
              </a:p>
              <a:p>
                <a:pPr marL="457200" lvl="1" indent="0">
                  <a:buNone/>
                </a:pPr>
                <a:endParaRPr lang="fr-FR" sz="2000" dirty="0">
                  <a:latin typeface="+mj-lt"/>
                </a:endParaRPr>
              </a:p>
              <a:p>
                <a:pPr lvl="1"/>
                <a:endParaRPr lang="fr-FR" sz="2000" dirty="0">
                  <a:latin typeface="+mj-lt"/>
                </a:endParaRPr>
              </a:p>
              <a:p>
                <a:pPr lvl="1"/>
                <a:r>
                  <a:rPr lang="fr-FR" sz="2000" i="1" dirty="0">
                    <a:latin typeface="+mj-lt"/>
                  </a:rPr>
                  <a:t>Silhouette-</a:t>
                </a:r>
                <a:r>
                  <a:rPr lang="fr-FR" sz="2000" i="1" dirty="0" err="1">
                    <a:latin typeface="+mj-lt"/>
                  </a:rPr>
                  <a:t>matching</a:t>
                </a:r>
                <a:r>
                  <a:rPr lang="fr-FR" sz="2000" dirty="0">
                    <a:latin typeface="+mj-lt"/>
                  </a:rPr>
                  <a:t>: use the </a:t>
                </a:r>
                <a:r>
                  <a:rPr lang="fr-FR" sz="2000" dirty="0" err="1">
                    <a:latin typeface="+mj-lt"/>
                  </a:rPr>
                  <a:t>Euclidean</a:t>
                </a:r>
                <a:r>
                  <a:rPr lang="fr-FR" sz="2000" dirty="0">
                    <a:latin typeface="+mj-lt"/>
                  </a:rPr>
                  <a:t> distance </a:t>
                </a:r>
                <a:r>
                  <a:rPr lang="fr-FR" sz="2000" dirty="0" err="1">
                    <a:latin typeface="+mj-lt"/>
                  </a:rPr>
                  <a:t>transform</a:t>
                </a:r>
                <a:r>
                  <a:rPr lang="fr-FR" sz="2000" dirty="0">
                    <a:latin typeface="+mj-lt"/>
                  </a:rPr>
                  <a:t> (EDT)  to match the surface </a:t>
                </a:r>
                <a:r>
                  <a:rPr lang="fr-FR" sz="2000" dirty="0" err="1">
                    <a:latin typeface="+mj-lt"/>
                  </a:rPr>
                  <a:t>with</a:t>
                </a:r>
                <a:r>
                  <a:rPr lang="fr-FR" sz="2000" dirty="0">
                    <a:latin typeface="+mj-lt"/>
                  </a:rPr>
                  <a:t> the </a:t>
                </a:r>
                <a:r>
                  <a:rPr lang="fr-FR" sz="2000" dirty="0" err="1">
                    <a:latin typeface="+mj-lt"/>
                  </a:rPr>
                  <a:t>visual</a:t>
                </a:r>
                <a:r>
                  <a:rPr lang="fr-FR" sz="2000" dirty="0">
                    <a:latin typeface="+mj-lt"/>
                  </a:rPr>
                  <a:t> </a:t>
                </a:r>
                <a:r>
                  <a:rPr lang="fr-FR" sz="2000" dirty="0" err="1">
                    <a:latin typeface="+mj-lt"/>
                  </a:rPr>
                  <a:t>hull</a:t>
                </a:r>
                <a:endParaRPr lang="fr-FR" sz="2000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fr-FR" sz="2000" dirty="0">
                    <a:latin typeface="+mj-lt"/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  <m:t>𝑉</m:t>
                        </m:r>
                      </m:e>
                    </m:d>
                    <m:r>
                      <a:rPr lang="fr-FR" sz="200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/>
                              </a:rPr>
                              <m:t>𝑉</m:t>
                            </m:r>
                          </m:sub>
                        </m:sSub>
                      </m:e>
                    </m:acc>
                    <m:r>
                      <a:rPr lang="fr-FR" sz="2000" i="1">
                        <a:latin typeface="Cambria Math" panose="02040503050406030204" pitchFamily="18" charset="0"/>
                        <a:ea typeface="Cambria Math"/>
                      </a:rPr>
                      <m:t> . 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/>
                      </a:rPr>
                      <m:t>𝐸𝐷𝑇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/>
                      </a:rPr>
                      <m:t>𝑉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fr-FR" sz="2000" dirty="0">
                  <a:latin typeface="+mj-lt"/>
                </a:endParaRPr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50" y="1825625"/>
                <a:ext cx="7689296" cy="4184650"/>
              </a:xfrm>
              <a:blipFill rotWithShape="0"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24</a:t>
            </a:fld>
            <a:endParaRPr lang="de-CH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76" y="4211515"/>
            <a:ext cx="2342520" cy="17612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76" y="2269729"/>
            <a:ext cx="2342520" cy="16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9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25</a:t>
            </a:fld>
            <a:endParaRPr lang="de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6" y="1403646"/>
            <a:ext cx="8029427" cy="41846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36415" y="5490121"/>
            <a:ext cx="29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cs typeface="Helvetica" panose="020B0604020202020204" pitchFamily="34" charset="0"/>
              </a:rPr>
              <a:t>One </a:t>
            </a:r>
            <a:r>
              <a:rPr lang="fr-FR" dirty="0" err="1" smtClean="0">
                <a:cs typeface="Helvetica" panose="020B0604020202020204" pitchFamily="34" charset="0"/>
              </a:rPr>
              <a:t>textured</a:t>
            </a:r>
            <a:r>
              <a:rPr lang="fr-FR" dirty="0" smtClean="0">
                <a:cs typeface="Helvetica" panose="020B0604020202020204" pitchFamily="34" charset="0"/>
              </a:rPr>
              <a:t> </a:t>
            </a:r>
            <a:r>
              <a:rPr lang="fr-FR" dirty="0" err="1" smtClean="0">
                <a:cs typeface="Helvetica" panose="020B0604020202020204" pitchFamily="34" charset="0"/>
              </a:rPr>
              <a:t>mesh</a:t>
            </a:r>
            <a:r>
              <a:rPr lang="fr-FR" dirty="0" smtClean="0">
                <a:cs typeface="Helvetica" panose="020B0604020202020204" pitchFamily="34" charset="0"/>
              </a:rPr>
              <a:t> per frame</a:t>
            </a:r>
            <a:endParaRPr lang="en-US" dirty="0">
              <a:cs typeface="Helvetica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558771" y="5490120"/>
            <a:ext cx="341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cs typeface="Helvetica" panose="020B0604020202020204" pitchFamily="34" charset="0"/>
              </a:rPr>
              <a:t>A single </a:t>
            </a:r>
            <a:r>
              <a:rPr lang="fr-FR" dirty="0" err="1" smtClean="0">
                <a:cs typeface="Helvetica" panose="020B0604020202020204" pitchFamily="34" charset="0"/>
              </a:rPr>
              <a:t>textured</a:t>
            </a:r>
            <a:r>
              <a:rPr lang="fr-FR" dirty="0">
                <a:cs typeface="Helvetica" panose="020B0604020202020204" pitchFamily="34" charset="0"/>
              </a:rPr>
              <a:t>,</a:t>
            </a:r>
            <a:r>
              <a:rPr lang="fr-FR" dirty="0" smtClean="0">
                <a:cs typeface="Helvetica" panose="020B0604020202020204" pitchFamily="34" charset="0"/>
              </a:rPr>
              <a:t> </a:t>
            </a:r>
            <a:r>
              <a:rPr lang="fr-FR" dirty="0" err="1" smtClean="0">
                <a:cs typeface="Helvetica" panose="020B0604020202020204" pitchFamily="34" charset="0"/>
              </a:rPr>
              <a:t>animated</a:t>
            </a:r>
            <a:r>
              <a:rPr lang="fr-FR" dirty="0" smtClean="0">
                <a:cs typeface="Helvetica" panose="020B0604020202020204" pitchFamily="34" charset="0"/>
              </a:rPr>
              <a:t> </a:t>
            </a:r>
            <a:r>
              <a:rPr lang="fr-FR" dirty="0" err="1" smtClean="0">
                <a:cs typeface="Helvetica" panose="020B0604020202020204" pitchFamily="34" charset="0"/>
              </a:rPr>
              <a:t>mesh</a:t>
            </a:r>
            <a:endParaRPr lang="en-US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3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74" y="3682861"/>
            <a:ext cx="3221912" cy="25149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endParaRPr lang="fr-FR" sz="2000" dirty="0" smtClean="0"/>
          </a:p>
          <a:p>
            <a:pPr algn="just"/>
            <a:endParaRPr lang="en-US" sz="2000" dirty="0"/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4376339"/>
              </p:ext>
            </p:extLst>
          </p:nvPr>
        </p:nvGraphicFramePr>
        <p:xfrm>
          <a:off x="774358" y="2384494"/>
          <a:ext cx="5436000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000"/>
                <a:gridCol w="1656000"/>
                <a:gridCol w="165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[DeAguiar08]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Our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Total </a:t>
                      </a:r>
                      <a:r>
                        <a:rPr lang="fr-FR" sz="1800" dirty="0" err="1" smtClean="0"/>
                        <a:t>computing</a:t>
                      </a:r>
                      <a:r>
                        <a:rPr lang="fr-FR" sz="1800" dirty="0" smtClean="0"/>
                        <a:t> 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~600 sec/frame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~180</a:t>
                      </a:r>
                      <a:r>
                        <a:rPr lang="fr-FR" baseline="0" dirty="0" smtClean="0"/>
                        <a:t> sec/frame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Average </a:t>
                      </a:r>
                      <a:r>
                        <a:rPr lang="en-US" sz="1800" dirty="0" err="1" smtClean="0"/>
                        <a:t>Hausdorff</a:t>
                      </a:r>
                      <a:r>
                        <a:rPr lang="en-US" sz="1800" dirty="0" smtClean="0"/>
                        <a:t> distance (w.r.t. </a:t>
                      </a:r>
                      <a:r>
                        <a:rPr lang="en-US" sz="1800" dirty="0" err="1" smtClean="0"/>
                        <a:t>bBox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diag</a:t>
                      </a:r>
                      <a:r>
                        <a:rPr lang="en-US" sz="1800" dirty="0" smtClean="0"/>
                        <a:t>) between animated mesh and visual hull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~0.011933</a:t>
                      </a:r>
                      <a:endParaRPr lang="fr-FR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~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0.003291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26</a:t>
            </a:fld>
            <a:endParaRPr lang="de-CH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25" y="966870"/>
            <a:ext cx="1824010" cy="271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 algn="ctr">
              <a:buNone/>
            </a:pPr>
            <a:r>
              <a:rPr lang="fr-FR" sz="2000" dirty="0" err="1" smtClean="0"/>
              <a:t>Examples</a:t>
            </a:r>
            <a:r>
              <a:rPr lang="fr-FR" sz="2000" dirty="0" smtClean="0"/>
              <a:t> </a:t>
            </a:r>
            <a:r>
              <a:rPr lang="fr-FR" sz="2000" dirty="0" smtClean="0"/>
              <a:t>of </a:t>
            </a:r>
            <a:r>
              <a:rPr lang="fr-FR" sz="2000" dirty="0" err="1" smtClean="0"/>
              <a:t>dynamic</a:t>
            </a:r>
            <a:r>
              <a:rPr lang="fr-FR" sz="2000" dirty="0" smtClean="0"/>
              <a:t> interactions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virtual</a:t>
            </a:r>
            <a:r>
              <a:rPr lang="fr-FR" sz="2000" dirty="0" smtClean="0"/>
              <a:t> </a:t>
            </a:r>
            <a:r>
              <a:rPr lang="fr-FR" sz="2000" dirty="0" err="1" smtClean="0"/>
              <a:t>environment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27</a:t>
            </a:fld>
            <a:endParaRPr lang="de-CH" dirty="0"/>
          </a:p>
        </p:txBody>
      </p:sp>
      <p:pic>
        <p:nvPicPr>
          <p:cNvPr id="5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055" y="1677168"/>
            <a:ext cx="4870279" cy="3652709"/>
          </a:xfrm>
          <a:prstGeom prst="rect">
            <a:avLst/>
          </a:prstGeom>
        </p:spPr>
      </p:pic>
      <p:pic>
        <p:nvPicPr>
          <p:cNvPr id="7" name="wat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6661" y="1677168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smtClean="0"/>
              <a:t>Temporally coherent mesh animation from a model-free multi-view reconstruction.</a:t>
            </a:r>
          </a:p>
          <a:p>
            <a:pPr algn="just"/>
            <a:r>
              <a:rPr lang="fr-FR" sz="2000" dirty="0" err="1" smtClean="0"/>
              <a:t>Animated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</a:t>
            </a:r>
            <a:r>
              <a:rPr lang="fr-FR" sz="2000" dirty="0" smtClean="0"/>
              <a:t> </a:t>
            </a:r>
            <a:r>
              <a:rPr lang="fr-FR" sz="2000" dirty="0" err="1" smtClean="0"/>
              <a:t>fitted</a:t>
            </a:r>
            <a:r>
              <a:rPr lang="fr-FR" sz="2000" dirty="0" smtClean="0"/>
              <a:t> to interactions </a:t>
            </a:r>
            <a:r>
              <a:rPr lang="fr-FR" sz="2000" dirty="0" err="1" smtClean="0"/>
              <a:t>with</a:t>
            </a:r>
            <a:r>
              <a:rPr lang="fr-FR" sz="2000" dirty="0" smtClean="0"/>
              <a:t> a </a:t>
            </a:r>
            <a:r>
              <a:rPr lang="fr-FR" sz="2000" dirty="0" err="1" smtClean="0"/>
              <a:t>virtual</a:t>
            </a:r>
            <a:r>
              <a:rPr lang="fr-FR" sz="2000" dirty="0" smtClean="0"/>
              <a:t> </a:t>
            </a:r>
            <a:r>
              <a:rPr lang="fr-FR" sz="2000" dirty="0" err="1" smtClean="0"/>
              <a:t>environment</a:t>
            </a:r>
            <a:r>
              <a:rPr lang="fr-FR" sz="2000" dirty="0" smtClean="0"/>
              <a:t>.</a:t>
            </a:r>
          </a:p>
          <a:p>
            <a:pPr algn="just"/>
            <a:endParaRPr lang="fr-FR" sz="2000" dirty="0"/>
          </a:p>
          <a:p>
            <a:pPr marL="0" indent="0" algn="just">
              <a:buNone/>
            </a:pPr>
            <a:r>
              <a:rPr lang="fr-FR" sz="2000" b="1" dirty="0" smtClean="0"/>
              <a:t>Limitations</a:t>
            </a:r>
          </a:p>
          <a:p>
            <a:pPr algn="just"/>
            <a:r>
              <a:rPr lang="fr-FR" sz="2000" dirty="0" smtClean="0"/>
              <a:t>Sensitive to </a:t>
            </a:r>
            <a:r>
              <a:rPr lang="fr-FR" sz="2000" dirty="0" err="1" smtClean="0"/>
              <a:t>topology</a:t>
            </a:r>
            <a:r>
              <a:rPr lang="fr-FR" sz="2000" dirty="0" smtClean="0"/>
              <a:t> modifications</a:t>
            </a:r>
          </a:p>
          <a:p>
            <a:pPr algn="just"/>
            <a:r>
              <a:rPr lang="fr-FR" sz="2000" dirty="0" err="1" smtClean="0"/>
              <a:t>Artifacts</a:t>
            </a:r>
            <a:r>
              <a:rPr lang="fr-FR" sz="2000" dirty="0" smtClean="0"/>
              <a:t> </a:t>
            </a:r>
            <a:r>
              <a:rPr lang="fr-FR" sz="2000" dirty="0" err="1" smtClean="0"/>
              <a:t>appearing</a:t>
            </a:r>
            <a:r>
              <a:rPr lang="fr-FR" sz="2000" dirty="0" smtClean="0"/>
              <a:t> </a:t>
            </a:r>
            <a:r>
              <a:rPr lang="fr-FR" sz="2000" dirty="0" smtClean="0"/>
              <a:t>on </a:t>
            </a:r>
            <a:r>
              <a:rPr lang="fr-FR" sz="2000" dirty="0" err="1" smtClean="0"/>
              <a:t>critical</a:t>
            </a:r>
            <a:r>
              <a:rPr lang="fr-FR" sz="2000" dirty="0" smtClean="0"/>
              <a:t> </a:t>
            </a:r>
            <a:r>
              <a:rPr lang="fr-FR" sz="2000" dirty="0" err="1" smtClean="0"/>
              <a:t>mesh</a:t>
            </a:r>
            <a:r>
              <a:rPr lang="fr-FR" sz="2000" dirty="0" smtClean="0"/>
              <a:t> parts</a:t>
            </a:r>
          </a:p>
          <a:p>
            <a:pPr marL="0" indent="0" algn="just">
              <a:buNone/>
            </a:pPr>
            <a:endParaRPr lang="fr-FR" sz="2000" dirty="0" smtClean="0"/>
          </a:p>
          <a:p>
            <a:pPr marL="0" indent="0" algn="just">
              <a:buNone/>
            </a:pPr>
            <a:r>
              <a:rPr lang="fr-FR" sz="2000" b="1" dirty="0" smtClean="0"/>
              <a:t>Future </a:t>
            </a:r>
            <a:r>
              <a:rPr lang="fr-FR" sz="2000" b="1" dirty="0" err="1" smtClean="0"/>
              <a:t>work</a:t>
            </a:r>
            <a:endParaRPr lang="fr-FR" sz="2000" b="1" dirty="0"/>
          </a:p>
          <a:p>
            <a:pPr algn="just"/>
            <a:r>
              <a:rPr lang="fr-FR" sz="2000" dirty="0" err="1" smtClean="0"/>
              <a:t>Ensure</a:t>
            </a:r>
            <a:r>
              <a:rPr lang="fr-FR" sz="2000" dirty="0" smtClean="0"/>
              <a:t> </a:t>
            </a:r>
            <a:r>
              <a:rPr lang="fr-FR" sz="2000" dirty="0" err="1" smtClean="0"/>
              <a:t>robustness</a:t>
            </a:r>
            <a:r>
              <a:rPr lang="fr-FR" sz="2000" dirty="0" smtClean="0"/>
              <a:t> to long </a:t>
            </a:r>
            <a:r>
              <a:rPr lang="fr-FR" sz="2000" dirty="0" err="1" smtClean="0"/>
              <a:t>sequences</a:t>
            </a:r>
            <a:endParaRPr lang="fr-FR" sz="2000" dirty="0" smtClean="0"/>
          </a:p>
          <a:p>
            <a:pPr algn="just"/>
            <a:r>
              <a:rPr lang="fr-FR" sz="2000" dirty="0" smtClean="0"/>
              <a:t>Adaptation to </a:t>
            </a:r>
            <a:r>
              <a:rPr lang="fr-FR" sz="2000" dirty="0" err="1" smtClean="0"/>
              <a:t>higher</a:t>
            </a:r>
            <a:r>
              <a:rPr lang="fr-FR" sz="2000" dirty="0" smtClean="0"/>
              <a:t> </a:t>
            </a:r>
            <a:r>
              <a:rPr lang="fr-FR" sz="2000" dirty="0" err="1" smtClean="0"/>
              <a:t>resolution</a:t>
            </a:r>
            <a:r>
              <a:rPr lang="fr-FR" sz="2000" dirty="0" smtClean="0"/>
              <a:t> </a:t>
            </a:r>
            <a:r>
              <a:rPr lang="fr-FR" sz="2000" dirty="0" err="1" smtClean="0"/>
              <a:t>datasets</a:t>
            </a:r>
            <a:r>
              <a:rPr lang="fr-FR" sz="2000" dirty="0" smtClean="0"/>
              <a:t>.</a:t>
            </a:r>
          </a:p>
          <a:p>
            <a:pPr algn="just"/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289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199" y="1466335"/>
            <a:ext cx="5521411" cy="4710628"/>
          </a:xfrm>
        </p:spPr>
        <p:txBody>
          <a:bodyPr>
            <a:normAutofit/>
          </a:bodyPr>
          <a:lstStyle/>
          <a:p>
            <a:endParaRPr lang="fr-FR" sz="20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29</a:t>
            </a:fld>
            <a:endParaRPr lang="de-CH" dirty="0"/>
          </a:p>
        </p:txBody>
      </p:sp>
      <p:pic>
        <p:nvPicPr>
          <p:cNvPr id="7" name="Espace réservé du contenu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08" y="2359241"/>
            <a:ext cx="7707454" cy="40168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93341" y="5490124"/>
            <a:ext cx="293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+mj-lt"/>
                <a:cs typeface="Helvetica" panose="020B0604020202020204" pitchFamily="34" charset="0"/>
              </a:rPr>
              <a:t>Reconstructed</a:t>
            </a:r>
            <a:r>
              <a:rPr lang="fr-FR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fr-FR" dirty="0" err="1" smtClean="0">
                <a:latin typeface="+mj-lt"/>
                <a:cs typeface="Helvetica" panose="020B0604020202020204" pitchFamily="34" charset="0"/>
              </a:rPr>
              <a:t>mesh</a:t>
            </a:r>
            <a:r>
              <a:rPr lang="fr-FR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fr-FR" dirty="0" err="1" smtClean="0">
                <a:latin typeface="+mj-lt"/>
                <a:cs typeface="Helvetica" panose="020B0604020202020204" pitchFamily="34" charset="0"/>
              </a:rPr>
              <a:t>sequence</a:t>
            </a:r>
            <a:endParaRPr lang="en-US" dirty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602149" y="5490124"/>
            <a:ext cx="293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cs typeface="Helvetica" panose="020B0604020202020204" pitchFamily="34" charset="0"/>
              </a:rPr>
              <a:t>Temporally</a:t>
            </a:r>
            <a:r>
              <a:rPr lang="fr-FR" dirty="0">
                <a:latin typeface="+mj-lt"/>
                <a:cs typeface="Helvetica" panose="020B0604020202020204" pitchFamily="34" charset="0"/>
              </a:rPr>
              <a:t> consistent </a:t>
            </a:r>
            <a:r>
              <a:rPr lang="fr-FR" dirty="0" err="1">
                <a:latin typeface="+mj-lt"/>
                <a:cs typeface="Helvetica" panose="020B0604020202020204" pitchFamily="34" charset="0"/>
              </a:rPr>
              <a:t>mesh</a:t>
            </a:r>
            <a:r>
              <a:rPr lang="fr-FR" dirty="0">
                <a:latin typeface="+mj-lt"/>
                <a:cs typeface="Helvetica" panose="020B0604020202020204" pitchFamily="34" charset="0"/>
              </a:rPr>
              <a:t> animation</a:t>
            </a:r>
            <a:endParaRPr lang="en-US" dirty="0">
              <a:latin typeface="+mj-lt"/>
              <a:cs typeface="Helvetica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0" y="3138671"/>
            <a:ext cx="1428750" cy="1905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49" y="3138671"/>
            <a:ext cx="1428750" cy="190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850659" y="3138671"/>
            <a:ext cx="551935" cy="848443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80370" y="3138670"/>
            <a:ext cx="551935" cy="848443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Context</a:t>
            </a:r>
            <a:r>
              <a:rPr lang="de-CH" dirty="0"/>
              <a:t>: Multiview </a:t>
            </a:r>
            <a:r>
              <a:rPr lang="de-CH" dirty="0" err="1"/>
              <a:t>reconstruction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199" y="1466335"/>
            <a:ext cx="5521411" cy="4710628"/>
          </a:xfrm>
        </p:spPr>
        <p:txBody>
          <a:bodyPr>
            <a:normAutofit/>
          </a:bodyPr>
          <a:lstStyle/>
          <a:p>
            <a:r>
              <a:rPr lang="fr-FR" sz="2000" i="1" dirty="0"/>
              <a:t>Model-free</a:t>
            </a:r>
            <a:r>
              <a:rPr lang="fr-FR" sz="2000" dirty="0"/>
              <a:t> reconstruction, </a:t>
            </a:r>
            <a:r>
              <a:rPr lang="fr-FR" sz="2000" dirty="0" err="1"/>
              <a:t>based</a:t>
            </a:r>
            <a:r>
              <a:rPr lang="fr-FR" sz="2000" dirty="0"/>
              <a:t> on </a:t>
            </a:r>
            <a:r>
              <a:rPr lang="fr-FR" sz="2000" dirty="0" err="1"/>
              <a:t>volumetric</a:t>
            </a:r>
            <a:r>
              <a:rPr lang="fr-FR" sz="2000" dirty="0"/>
              <a:t> intersection of silhouettes (</a:t>
            </a:r>
            <a:r>
              <a:rPr lang="fr-FR" sz="2000" i="1" dirty="0" err="1"/>
              <a:t>visual</a:t>
            </a:r>
            <a:r>
              <a:rPr lang="fr-FR" sz="2000" i="1" dirty="0"/>
              <a:t> </a:t>
            </a:r>
            <a:r>
              <a:rPr lang="fr-FR" sz="2000" i="1" dirty="0" err="1"/>
              <a:t>hull</a:t>
            </a:r>
            <a:r>
              <a:rPr lang="fr-FR" sz="2000" dirty="0" smtClean="0"/>
              <a:t>)</a:t>
            </a:r>
            <a:endParaRPr lang="fr-FR" sz="2000" dirty="0"/>
          </a:p>
          <a:p>
            <a:r>
              <a:rPr lang="fr-FR" sz="2000" dirty="0"/>
              <a:t>Surfaces' extraction </a:t>
            </a:r>
            <a:r>
              <a:rPr lang="fr-FR" sz="2000" dirty="0" err="1"/>
              <a:t>produces</a:t>
            </a:r>
            <a:r>
              <a:rPr lang="fr-FR" sz="2000" dirty="0"/>
              <a:t> </a:t>
            </a:r>
            <a:r>
              <a:rPr lang="fr-FR" sz="2000" dirty="0" err="1" smtClean="0"/>
              <a:t>mesh</a:t>
            </a:r>
            <a:r>
              <a:rPr lang="fr-FR" sz="2000" dirty="0" smtClean="0"/>
              <a:t> </a:t>
            </a:r>
            <a:r>
              <a:rPr lang="fr-FR" sz="2000" dirty="0" err="1" smtClean="0"/>
              <a:t>sequences</a:t>
            </a:r>
            <a:endParaRPr lang="fr-FR" sz="2000" dirty="0"/>
          </a:p>
          <a:p>
            <a:endParaRPr lang="fr-FR" sz="2000" dirty="0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6540842" y="1466335"/>
            <a:ext cx="4812957" cy="4710628"/>
          </a:xfrm>
        </p:spPr>
        <p:txBody>
          <a:bodyPr/>
          <a:lstStyle/>
          <a:p>
            <a:r>
              <a:rPr lang="fr-FR" sz="2000" dirty="0" err="1" smtClean="0"/>
              <a:t>Lack</a:t>
            </a:r>
            <a:r>
              <a:rPr lang="fr-FR" sz="2000" dirty="0" smtClean="0"/>
              <a:t> </a:t>
            </a:r>
            <a:r>
              <a:rPr lang="fr-FR" sz="2000" dirty="0"/>
              <a:t>of temporal </a:t>
            </a:r>
            <a:r>
              <a:rPr lang="fr-FR" sz="2000" dirty="0" err="1"/>
              <a:t>consistency</a:t>
            </a:r>
            <a:endParaRPr lang="fr-FR" sz="2000" dirty="0"/>
          </a:p>
          <a:p>
            <a:r>
              <a:rPr lang="fr-FR" sz="2000" dirty="0" err="1"/>
              <a:t>Hardly</a:t>
            </a:r>
            <a:r>
              <a:rPr lang="fr-FR" sz="2000" dirty="0"/>
              <a:t> usable in post-production pipeline</a:t>
            </a:r>
            <a:endParaRPr lang="en-US" sz="2000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3</a:t>
            </a:fld>
            <a:endParaRPr lang="de-CH" dirty="0"/>
          </a:p>
        </p:txBody>
      </p:sp>
      <p:pic>
        <p:nvPicPr>
          <p:cNvPr id="6" name="Espace réservé du contenu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08" y="2359239"/>
            <a:ext cx="4485820" cy="401684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93341" y="5490124"/>
            <a:ext cx="293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+mj-lt"/>
                <a:cs typeface="Helvetica" panose="020B0604020202020204" pitchFamily="34" charset="0"/>
              </a:rPr>
              <a:t>Reconstructed</a:t>
            </a:r>
            <a:r>
              <a:rPr lang="fr-FR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fr-FR" dirty="0" err="1" smtClean="0">
                <a:latin typeface="+mj-lt"/>
                <a:cs typeface="Helvetica" panose="020B0604020202020204" pitchFamily="34" charset="0"/>
              </a:rPr>
              <a:t>mesh</a:t>
            </a:r>
            <a:r>
              <a:rPr lang="fr-FR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fr-FR" dirty="0" err="1" smtClean="0">
                <a:latin typeface="+mj-lt"/>
                <a:cs typeface="Helvetica" panose="020B0604020202020204" pitchFamily="34" charset="0"/>
              </a:rPr>
              <a:t>sequence</a:t>
            </a:r>
            <a:endParaRPr lang="en-US" dirty="0">
              <a:latin typeface="+mj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5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Context</a:t>
            </a:r>
            <a:r>
              <a:rPr lang="de-CH" dirty="0"/>
              <a:t>: Multiview </a:t>
            </a:r>
            <a:r>
              <a:rPr lang="de-CH" dirty="0" err="1"/>
              <a:t>reconstruction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199" y="1466335"/>
            <a:ext cx="5521411" cy="4710628"/>
          </a:xfrm>
        </p:spPr>
        <p:txBody>
          <a:bodyPr>
            <a:normAutofit/>
          </a:bodyPr>
          <a:lstStyle/>
          <a:p>
            <a:r>
              <a:rPr lang="fr-FR" sz="2000" i="1" dirty="0"/>
              <a:t>Model-free</a:t>
            </a:r>
            <a:r>
              <a:rPr lang="fr-FR" sz="2000" dirty="0"/>
              <a:t> reconstruction, </a:t>
            </a:r>
            <a:r>
              <a:rPr lang="fr-FR" sz="2000" dirty="0" err="1"/>
              <a:t>based</a:t>
            </a:r>
            <a:r>
              <a:rPr lang="fr-FR" sz="2000" dirty="0"/>
              <a:t> on </a:t>
            </a:r>
            <a:r>
              <a:rPr lang="fr-FR" sz="2000" dirty="0" err="1"/>
              <a:t>volumetric</a:t>
            </a:r>
            <a:r>
              <a:rPr lang="fr-FR" sz="2000" dirty="0"/>
              <a:t> intersection of silhouettes (</a:t>
            </a:r>
            <a:r>
              <a:rPr lang="fr-FR" sz="2000" i="1" dirty="0" err="1"/>
              <a:t>visual</a:t>
            </a:r>
            <a:r>
              <a:rPr lang="fr-FR" sz="2000" i="1" dirty="0"/>
              <a:t> </a:t>
            </a:r>
            <a:r>
              <a:rPr lang="fr-FR" sz="2000" i="1" dirty="0" err="1"/>
              <a:t>hull</a:t>
            </a:r>
            <a:r>
              <a:rPr lang="fr-FR" sz="2000" dirty="0" smtClean="0"/>
              <a:t>)</a:t>
            </a:r>
            <a:endParaRPr lang="fr-FR" sz="2000" dirty="0"/>
          </a:p>
          <a:p>
            <a:r>
              <a:rPr lang="fr-FR" sz="2000" dirty="0"/>
              <a:t>Surfaces' extraction </a:t>
            </a:r>
            <a:r>
              <a:rPr lang="fr-FR" sz="2000" dirty="0" err="1"/>
              <a:t>produces</a:t>
            </a:r>
            <a:r>
              <a:rPr lang="fr-FR" sz="2000" dirty="0"/>
              <a:t> </a:t>
            </a:r>
            <a:r>
              <a:rPr lang="fr-FR" sz="2000" dirty="0" err="1" smtClean="0"/>
              <a:t>mesh</a:t>
            </a:r>
            <a:r>
              <a:rPr lang="fr-FR" sz="2000" dirty="0" smtClean="0"/>
              <a:t> </a:t>
            </a:r>
            <a:r>
              <a:rPr lang="fr-FR" sz="2000" dirty="0" err="1" smtClean="0"/>
              <a:t>sequences</a:t>
            </a:r>
            <a:endParaRPr lang="fr-FR" sz="2000" dirty="0"/>
          </a:p>
          <a:p>
            <a:endParaRPr lang="fr-FR" sz="2000" dirty="0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6540842" y="1466335"/>
            <a:ext cx="4812957" cy="4710628"/>
          </a:xfrm>
        </p:spPr>
        <p:txBody>
          <a:bodyPr/>
          <a:lstStyle/>
          <a:p>
            <a:r>
              <a:rPr lang="fr-FR" sz="2000" dirty="0" err="1" smtClean="0"/>
              <a:t>Lack</a:t>
            </a:r>
            <a:r>
              <a:rPr lang="fr-FR" sz="2000" dirty="0" smtClean="0"/>
              <a:t> </a:t>
            </a:r>
            <a:r>
              <a:rPr lang="fr-FR" sz="2000" dirty="0"/>
              <a:t>of temporal </a:t>
            </a:r>
            <a:r>
              <a:rPr lang="fr-FR" sz="2000" dirty="0" err="1"/>
              <a:t>consistency</a:t>
            </a:r>
            <a:endParaRPr lang="fr-FR" sz="2000" dirty="0"/>
          </a:p>
          <a:p>
            <a:r>
              <a:rPr lang="fr-FR" sz="2000" dirty="0" err="1"/>
              <a:t>Hardly</a:t>
            </a:r>
            <a:r>
              <a:rPr lang="fr-FR" sz="2000" dirty="0"/>
              <a:t> usable in post-production pipeline</a:t>
            </a:r>
            <a:endParaRPr lang="en-US" sz="2000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4</a:t>
            </a:fld>
            <a:endParaRPr lang="de-CH" dirty="0"/>
          </a:p>
        </p:txBody>
      </p:sp>
      <p:pic>
        <p:nvPicPr>
          <p:cNvPr id="7" name="Espace réservé du contenu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08" y="2359241"/>
            <a:ext cx="7707454" cy="40168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93341" y="5490124"/>
            <a:ext cx="293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+mj-lt"/>
                <a:cs typeface="Helvetica" panose="020B0604020202020204" pitchFamily="34" charset="0"/>
              </a:rPr>
              <a:t>Reconstructed</a:t>
            </a:r>
            <a:r>
              <a:rPr lang="fr-FR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fr-FR" dirty="0" err="1" smtClean="0">
                <a:latin typeface="+mj-lt"/>
                <a:cs typeface="Helvetica" panose="020B0604020202020204" pitchFamily="34" charset="0"/>
              </a:rPr>
              <a:t>mesh</a:t>
            </a:r>
            <a:r>
              <a:rPr lang="fr-FR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fr-FR" dirty="0" err="1" smtClean="0">
                <a:latin typeface="+mj-lt"/>
                <a:cs typeface="Helvetica" panose="020B0604020202020204" pitchFamily="34" charset="0"/>
              </a:rPr>
              <a:t>sequence</a:t>
            </a:r>
            <a:endParaRPr lang="en-US" dirty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602149" y="5490124"/>
            <a:ext cx="293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cs typeface="Helvetica" panose="020B0604020202020204" pitchFamily="34" charset="0"/>
              </a:rPr>
              <a:t>Temporally</a:t>
            </a:r>
            <a:r>
              <a:rPr lang="fr-FR" dirty="0">
                <a:latin typeface="+mj-lt"/>
                <a:cs typeface="Helvetica" panose="020B0604020202020204" pitchFamily="34" charset="0"/>
              </a:rPr>
              <a:t> consistent </a:t>
            </a:r>
            <a:r>
              <a:rPr lang="fr-FR" dirty="0" err="1">
                <a:latin typeface="+mj-lt"/>
                <a:cs typeface="Helvetica" panose="020B0604020202020204" pitchFamily="34" charset="0"/>
              </a:rPr>
              <a:t>mesh</a:t>
            </a:r>
            <a:r>
              <a:rPr lang="fr-FR" dirty="0">
                <a:latin typeface="+mj-lt"/>
                <a:cs typeface="Helvetica" panose="020B0604020202020204" pitchFamily="34" charset="0"/>
              </a:rPr>
              <a:t> animation</a:t>
            </a:r>
            <a:endParaRPr lang="en-US" dirty="0">
              <a:latin typeface="+mj-lt"/>
              <a:cs typeface="Helvetica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0" y="3138671"/>
            <a:ext cx="1428750" cy="1905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49" y="3138671"/>
            <a:ext cx="1428750" cy="190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850659" y="3138671"/>
            <a:ext cx="551935" cy="848443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80370" y="3138670"/>
            <a:ext cx="551935" cy="848443"/>
          </a:xfrm>
          <a:prstGeom prst="rect">
            <a:avLst/>
          </a:prstGeom>
          <a:noFill/>
          <a:ln w="28575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8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Input </a:t>
            </a:r>
            <a:r>
              <a:rPr lang="de-CH" dirty="0" err="1" smtClean="0"/>
              <a:t>data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250" y="1825625"/>
            <a:ext cx="6039880" cy="418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Input data</a:t>
            </a:r>
            <a:r>
              <a:rPr lang="fr-FR" sz="2000" b="1" dirty="0" smtClean="0"/>
              <a:t>:</a:t>
            </a:r>
          </a:p>
          <a:p>
            <a:pPr lvl="1"/>
            <a:r>
              <a:rPr lang="fr-FR" sz="2000" dirty="0">
                <a:latin typeface="+mj-lt"/>
              </a:rPr>
              <a:t>No </a:t>
            </a:r>
            <a:r>
              <a:rPr lang="fr-FR" sz="2000" dirty="0" err="1">
                <a:latin typeface="+mj-lt"/>
              </a:rPr>
              <a:t>topological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consistency</a:t>
            </a:r>
            <a:r>
              <a:rPr lang="fr-FR" sz="2000" dirty="0">
                <a:latin typeface="+mj-lt"/>
              </a:rPr>
              <a:t> on the successive surfaces</a:t>
            </a:r>
          </a:p>
          <a:p>
            <a:pPr lvl="1"/>
            <a:r>
              <a:rPr lang="fr-FR" sz="2000" dirty="0" smtClean="0">
                <a:latin typeface="+mj-lt"/>
              </a:rPr>
              <a:t>Visual </a:t>
            </a:r>
            <a:r>
              <a:rPr lang="fr-FR" sz="2000" dirty="0" err="1" smtClean="0">
                <a:latin typeface="+mj-lt"/>
              </a:rPr>
              <a:t>hull</a:t>
            </a:r>
            <a:r>
              <a:rPr lang="fr-FR" sz="2000" dirty="0" smtClean="0">
                <a:latin typeface="+mj-lt"/>
              </a:rPr>
              <a:t>: </a:t>
            </a:r>
            <a:r>
              <a:rPr lang="fr-FR" sz="2000" dirty="0" err="1" smtClean="0">
                <a:latin typeface="+mj-lt"/>
              </a:rPr>
              <a:t>contains</a:t>
            </a:r>
            <a:r>
              <a:rPr lang="fr-FR" sz="2000" dirty="0" smtClean="0">
                <a:latin typeface="+mj-lt"/>
              </a:rPr>
              <a:t> </a:t>
            </a:r>
            <a:r>
              <a:rPr lang="fr-FR" sz="2000" dirty="0" err="1" smtClean="0">
                <a:latin typeface="+mj-lt"/>
              </a:rPr>
              <a:t>artifacts</a:t>
            </a:r>
            <a:r>
              <a:rPr lang="fr-FR" sz="2000" dirty="0" smtClean="0">
                <a:latin typeface="+mj-lt"/>
              </a:rPr>
              <a:t> and/or </a:t>
            </a:r>
            <a:r>
              <a:rPr lang="fr-FR" sz="2000" dirty="0" err="1" smtClean="0">
                <a:latin typeface="+mj-lt"/>
              </a:rPr>
              <a:t>inconsistencies</a:t>
            </a:r>
            <a:endParaRPr lang="fr-FR" sz="2000" dirty="0" smtClean="0">
              <a:latin typeface="+mj-lt"/>
            </a:endParaRPr>
          </a:p>
          <a:p>
            <a:pPr lvl="1"/>
            <a:endParaRPr lang="fr-FR" sz="2000" dirty="0"/>
          </a:p>
          <a:p>
            <a:pPr marL="0" indent="0">
              <a:buNone/>
            </a:pPr>
            <a:r>
              <a:rPr lang="fr-FR" sz="2000" b="1" dirty="0" err="1"/>
              <a:t>Proposed</a:t>
            </a:r>
            <a:r>
              <a:rPr lang="fr-FR" sz="2000" b="1" dirty="0"/>
              <a:t> solution:</a:t>
            </a:r>
          </a:p>
          <a:p>
            <a:pPr lvl="1"/>
            <a:r>
              <a:rPr lang="fr-FR" sz="2000" dirty="0">
                <a:latin typeface="+mj-lt"/>
              </a:rPr>
              <a:t>Point-</a:t>
            </a:r>
            <a:r>
              <a:rPr lang="fr-FR" sz="2000" dirty="0" err="1">
                <a:latin typeface="+mj-lt"/>
              </a:rPr>
              <a:t>based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tracking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approach</a:t>
            </a:r>
            <a:endParaRPr lang="fr-FR" sz="2000" dirty="0">
              <a:latin typeface="+mj-lt"/>
            </a:endParaRPr>
          </a:p>
          <a:p>
            <a:pPr lvl="1"/>
            <a:r>
              <a:rPr lang="fr-FR" sz="2000" dirty="0" err="1">
                <a:latin typeface="+mj-lt"/>
              </a:rPr>
              <a:t>Directly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working</a:t>
            </a:r>
            <a:r>
              <a:rPr lang="fr-FR" sz="2000" dirty="0">
                <a:latin typeface="+mj-lt"/>
              </a:rPr>
              <a:t> on </a:t>
            </a:r>
            <a:r>
              <a:rPr lang="fr-FR" sz="2000" dirty="0" err="1">
                <a:latin typeface="+mj-lt"/>
              </a:rPr>
              <a:t>reconstructed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discrete</a:t>
            </a:r>
            <a:r>
              <a:rPr lang="fr-FR" sz="2000" dirty="0">
                <a:latin typeface="+mj-lt"/>
              </a:rPr>
              <a:t> volumes </a:t>
            </a:r>
            <a:r>
              <a:rPr lang="fr-FR" sz="2000" dirty="0" smtClean="0">
                <a:latin typeface="+mj-lt"/>
              </a:rPr>
              <a:t>(intersection of </a:t>
            </a:r>
            <a:r>
              <a:rPr lang="fr-FR" sz="2000" dirty="0" err="1" smtClean="0">
                <a:latin typeface="+mj-lt"/>
              </a:rPr>
              <a:t>volumetric</a:t>
            </a:r>
            <a:r>
              <a:rPr lang="fr-FR" sz="2000" dirty="0" smtClean="0">
                <a:latin typeface="+mj-lt"/>
              </a:rPr>
              <a:t> silhouettes)</a:t>
            </a:r>
            <a:endParaRPr lang="fr-FR" sz="2000" dirty="0">
              <a:latin typeface="+mj-lt"/>
            </a:endParaRPr>
          </a:p>
          <a:p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5</a:t>
            </a:fld>
            <a:endParaRPr lang="de-CH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450" y="1215849"/>
            <a:ext cx="1162708" cy="22209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34" y="1215849"/>
            <a:ext cx="1162708" cy="222090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50" y="1215849"/>
            <a:ext cx="1162708" cy="222090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965" y="3499527"/>
            <a:ext cx="1841430" cy="27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Previous</a:t>
            </a:r>
            <a:r>
              <a:rPr lang="de-CH" dirty="0"/>
              <a:t> </a:t>
            </a:r>
            <a:r>
              <a:rPr lang="de-CH" dirty="0" err="1" smtClean="0"/>
              <a:t>work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"/>
          </p:nvPr>
        </p:nvSpPr>
        <p:spPr>
          <a:xfrm>
            <a:off x="839788" y="1178650"/>
            <a:ext cx="5157787" cy="452437"/>
          </a:xfrm>
        </p:spPr>
        <p:txBody>
          <a:bodyPr/>
          <a:lstStyle/>
          <a:p>
            <a:r>
              <a:rPr lang="fr-FR" dirty="0" smtClean="0"/>
              <a:t>Model-</a:t>
            </a:r>
            <a:r>
              <a:rPr lang="fr-FR" dirty="0" err="1" smtClean="0"/>
              <a:t>based</a:t>
            </a:r>
            <a:r>
              <a:rPr lang="fr-FR" dirty="0" smtClean="0"/>
              <a:t> reconstruction</a:t>
            </a:r>
            <a:endParaRPr lang="en-US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>
          <a:xfrm>
            <a:off x="839788" y="1631087"/>
            <a:ext cx="5157787" cy="4558577"/>
          </a:xfrm>
        </p:spPr>
        <p:txBody>
          <a:bodyPr>
            <a:normAutofit/>
          </a:bodyPr>
          <a:lstStyle/>
          <a:p>
            <a:r>
              <a:rPr lang="fr-FR" sz="2000" u="sng" dirty="0" err="1" smtClean="0"/>
              <a:t>Articulated</a:t>
            </a:r>
            <a:r>
              <a:rPr lang="fr-FR" sz="2000" u="sng" dirty="0" smtClean="0"/>
              <a:t> </a:t>
            </a:r>
            <a:r>
              <a:rPr lang="fr-FR" sz="2000" u="sng" dirty="0" err="1" smtClean="0"/>
              <a:t>models</a:t>
            </a:r>
            <a:endParaRPr lang="fr-FR" sz="2000" u="sng" dirty="0" smtClean="0"/>
          </a:p>
          <a:p>
            <a:pPr marL="0" indent="0">
              <a:buNone/>
            </a:pPr>
            <a:r>
              <a:rPr lang="fr-FR" sz="1800" dirty="0"/>
              <a:t>[</a:t>
            </a:r>
            <a:r>
              <a:rPr lang="fr-FR" sz="1800" dirty="0" err="1"/>
              <a:t>Vlasic</a:t>
            </a:r>
            <a:r>
              <a:rPr lang="fr-FR" sz="1800" dirty="0"/>
              <a:t> </a:t>
            </a:r>
            <a:r>
              <a:rPr lang="fr-FR" sz="1800" i="1" dirty="0"/>
              <a:t>et al. </a:t>
            </a:r>
            <a:r>
              <a:rPr lang="fr-FR" sz="1800" dirty="0"/>
              <a:t>2008], [Gall </a:t>
            </a:r>
            <a:r>
              <a:rPr lang="fr-FR" sz="1800" i="1" dirty="0"/>
              <a:t>et al. </a:t>
            </a:r>
            <a:r>
              <a:rPr lang="fr-FR" sz="1800" dirty="0"/>
              <a:t>2009], [</a:t>
            </a:r>
            <a:r>
              <a:rPr lang="fr-FR" sz="1800" dirty="0" err="1"/>
              <a:t>Duveau</a:t>
            </a:r>
            <a:r>
              <a:rPr lang="fr-FR" sz="1800" dirty="0"/>
              <a:t> 2012</a:t>
            </a:r>
            <a:r>
              <a:rPr lang="fr-FR" sz="1800" dirty="0" smtClean="0"/>
              <a:t>] …</a:t>
            </a:r>
            <a:endParaRPr lang="en-US" sz="1800" dirty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u="sng" dirty="0" err="1" smtClean="0"/>
              <a:t>Other</a:t>
            </a:r>
            <a:r>
              <a:rPr lang="fr-FR" sz="2000" u="sng" dirty="0" smtClean="0"/>
              <a:t> </a:t>
            </a:r>
            <a:r>
              <a:rPr lang="fr-FR" sz="2000" u="sng" dirty="0" err="1" smtClean="0"/>
              <a:t>deformable</a:t>
            </a:r>
            <a:r>
              <a:rPr lang="fr-FR" sz="2000" u="sng" dirty="0" smtClean="0"/>
              <a:t> </a:t>
            </a:r>
            <a:r>
              <a:rPr lang="fr-FR" sz="2000" u="sng" dirty="0" err="1" smtClean="0"/>
              <a:t>models</a:t>
            </a:r>
            <a:endParaRPr lang="fr-FR" sz="2000" u="sng" dirty="0" smtClean="0"/>
          </a:p>
          <a:p>
            <a:pPr marL="0" indent="0">
              <a:buNone/>
            </a:pPr>
            <a:r>
              <a:rPr lang="fr-FR" sz="1800" dirty="0"/>
              <a:t>[De </a:t>
            </a:r>
            <a:r>
              <a:rPr lang="fr-FR" sz="1800" dirty="0" err="1"/>
              <a:t>Aguiar</a:t>
            </a:r>
            <a:r>
              <a:rPr lang="fr-FR" sz="1800" dirty="0"/>
              <a:t> </a:t>
            </a:r>
            <a:r>
              <a:rPr lang="fr-FR" sz="1800" i="1" dirty="0"/>
              <a:t>et al.</a:t>
            </a:r>
            <a:r>
              <a:rPr lang="fr-FR" sz="1800" dirty="0"/>
              <a:t> 2008], [</a:t>
            </a:r>
            <a:r>
              <a:rPr lang="fr-FR" sz="1800" dirty="0" err="1"/>
              <a:t>Cagniart</a:t>
            </a:r>
            <a:r>
              <a:rPr lang="fr-FR" sz="1800" dirty="0"/>
              <a:t> </a:t>
            </a:r>
            <a:r>
              <a:rPr lang="fr-FR" sz="1800" i="1" dirty="0"/>
              <a:t>et al.</a:t>
            </a:r>
            <a:r>
              <a:rPr lang="fr-FR" sz="1800" dirty="0"/>
              <a:t> 2010], [</a:t>
            </a:r>
            <a:r>
              <a:rPr lang="fr-FR" sz="1800" dirty="0" err="1"/>
              <a:t>Letouzey</a:t>
            </a:r>
            <a:r>
              <a:rPr lang="fr-FR" sz="1800" dirty="0"/>
              <a:t> </a:t>
            </a:r>
            <a:r>
              <a:rPr lang="fr-FR" sz="1800" i="1" dirty="0"/>
              <a:t>et al.</a:t>
            </a:r>
            <a:r>
              <a:rPr lang="fr-FR" sz="1800" dirty="0"/>
              <a:t> 2012</a:t>
            </a:r>
            <a:r>
              <a:rPr lang="fr-FR" sz="1800" dirty="0" smtClean="0"/>
              <a:t>] …</a:t>
            </a:r>
            <a:endParaRPr lang="en-US" sz="1800" dirty="0"/>
          </a:p>
          <a:p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6</a:t>
            </a:fld>
            <a:endParaRPr lang="de-CH" dirty="0"/>
          </a:p>
        </p:txBody>
      </p:sp>
      <p:pic>
        <p:nvPicPr>
          <p:cNvPr id="13" name="Picture 7" descr="C:\Users\blache\Desktop\pose0070view1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121" y="2615429"/>
            <a:ext cx="871915" cy="107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:\Users\blache\Desktop\pose0070view1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723" y="2618680"/>
            <a:ext cx="871915" cy="10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C:\Users\blache\Desktop\pose0070view2m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25" y="2615429"/>
            <a:ext cx="872242" cy="10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578" y="4816770"/>
            <a:ext cx="1718204" cy="130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8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Previous</a:t>
            </a:r>
            <a:r>
              <a:rPr lang="de-CH" dirty="0"/>
              <a:t> </a:t>
            </a:r>
            <a:r>
              <a:rPr lang="de-CH" dirty="0" err="1" smtClean="0"/>
              <a:t>work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"/>
          </p:nvPr>
        </p:nvSpPr>
        <p:spPr>
          <a:xfrm>
            <a:off x="839788" y="1178650"/>
            <a:ext cx="5157787" cy="452437"/>
          </a:xfrm>
        </p:spPr>
        <p:txBody>
          <a:bodyPr/>
          <a:lstStyle/>
          <a:p>
            <a:r>
              <a:rPr lang="fr-FR" dirty="0" smtClean="0"/>
              <a:t>Model-</a:t>
            </a:r>
            <a:r>
              <a:rPr lang="fr-FR" dirty="0" err="1" smtClean="0"/>
              <a:t>based</a:t>
            </a:r>
            <a:r>
              <a:rPr lang="fr-FR" dirty="0" smtClean="0"/>
              <a:t> reconstruction</a:t>
            </a:r>
            <a:endParaRPr lang="en-US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>
          <a:xfrm>
            <a:off x="839788" y="1631087"/>
            <a:ext cx="5157787" cy="4558577"/>
          </a:xfrm>
        </p:spPr>
        <p:txBody>
          <a:bodyPr>
            <a:normAutofit/>
          </a:bodyPr>
          <a:lstStyle/>
          <a:p>
            <a:r>
              <a:rPr lang="fr-FR" sz="2000" u="sng" dirty="0" err="1" smtClean="0"/>
              <a:t>Articulated</a:t>
            </a:r>
            <a:r>
              <a:rPr lang="fr-FR" sz="2000" u="sng" dirty="0" smtClean="0"/>
              <a:t> </a:t>
            </a:r>
            <a:r>
              <a:rPr lang="fr-FR" sz="2000" u="sng" dirty="0" err="1" smtClean="0"/>
              <a:t>models</a:t>
            </a:r>
            <a:endParaRPr lang="fr-FR" sz="2000" u="sng" dirty="0" smtClean="0"/>
          </a:p>
          <a:p>
            <a:pPr marL="0" indent="0">
              <a:buNone/>
            </a:pPr>
            <a:r>
              <a:rPr lang="fr-FR" sz="1800" dirty="0"/>
              <a:t>[</a:t>
            </a:r>
            <a:r>
              <a:rPr lang="fr-FR" sz="1800" dirty="0" err="1"/>
              <a:t>Vlasic</a:t>
            </a:r>
            <a:r>
              <a:rPr lang="fr-FR" sz="1800" dirty="0"/>
              <a:t> </a:t>
            </a:r>
            <a:r>
              <a:rPr lang="fr-FR" sz="1800" i="1" dirty="0"/>
              <a:t>et al. </a:t>
            </a:r>
            <a:r>
              <a:rPr lang="fr-FR" sz="1800" dirty="0"/>
              <a:t>2008], [Gall </a:t>
            </a:r>
            <a:r>
              <a:rPr lang="fr-FR" sz="1800" i="1" dirty="0"/>
              <a:t>et al. </a:t>
            </a:r>
            <a:r>
              <a:rPr lang="fr-FR" sz="1800" dirty="0"/>
              <a:t>2009], [</a:t>
            </a:r>
            <a:r>
              <a:rPr lang="fr-FR" sz="1800" dirty="0" err="1"/>
              <a:t>Duveau</a:t>
            </a:r>
            <a:r>
              <a:rPr lang="fr-FR" sz="1800" dirty="0"/>
              <a:t> 2012</a:t>
            </a:r>
            <a:r>
              <a:rPr lang="fr-FR" sz="1800" dirty="0" smtClean="0"/>
              <a:t>] …</a:t>
            </a:r>
            <a:endParaRPr lang="en-US" sz="1800" dirty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u="sng" dirty="0" err="1" smtClean="0"/>
              <a:t>Other</a:t>
            </a:r>
            <a:r>
              <a:rPr lang="fr-FR" sz="2000" u="sng" dirty="0" smtClean="0"/>
              <a:t> </a:t>
            </a:r>
            <a:r>
              <a:rPr lang="fr-FR" sz="2000" u="sng" dirty="0" err="1" smtClean="0"/>
              <a:t>deformable</a:t>
            </a:r>
            <a:r>
              <a:rPr lang="fr-FR" sz="2000" u="sng" dirty="0" smtClean="0"/>
              <a:t> </a:t>
            </a:r>
            <a:r>
              <a:rPr lang="fr-FR" sz="2000" u="sng" dirty="0" err="1" smtClean="0"/>
              <a:t>models</a:t>
            </a:r>
            <a:endParaRPr lang="fr-FR" sz="2000" u="sng" dirty="0" smtClean="0"/>
          </a:p>
          <a:p>
            <a:pPr marL="0" indent="0">
              <a:buNone/>
            </a:pPr>
            <a:r>
              <a:rPr lang="fr-FR" sz="1800" dirty="0"/>
              <a:t>[De </a:t>
            </a:r>
            <a:r>
              <a:rPr lang="fr-FR" sz="1800" dirty="0" err="1"/>
              <a:t>Aguiar</a:t>
            </a:r>
            <a:r>
              <a:rPr lang="fr-FR" sz="1800" dirty="0"/>
              <a:t> </a:t>
            </a:r>
            <a:r>
              <a:rPr lang="fr-FR" sz="1800" i="1" dirty="0"/>
              <a:t>et al.</a:t>
            </a:r>
            <a:r>
              <a:rPr lang="fr-FR" sz="1800" dirty="0"/>
              <a:t> 2008], [</a:t>
            </a:r>
            <a:r>
              <a:rPr lang="fr-FR" sz="1800" dirty="0" err="1"/>
              <a:t>Cagniart</a:t>
            </a:r>
            <a:r>
              <a:rPr lang="fr-FR" sz="1800" dirty="0"/>
              <a:t> </a:t>
            </a:r>
            <a:r>
              <a:rPr lang="fr-FR" sz="1800" i="1" dirty="0"/>
              <a:t>et al.</a:t>
            </a:r>
            <a:r>
              <a:rPr lang="fr-FR" sz="1800" dirty="0"/>
              <a:t> 2010], [</a:t>
            </a:r>
            <a:r>
              <a:rPr lang="fr-FR" sz="1800" dirty="0" err="1"/>
              <a:t>Letouzey</a:t>
            </a:r>
            <a:r>
              <a:rPr lang="fr-FR" sz="1800" dirty="0"/>
              <a:t> </a:t>
            </a:r>
            <a:r>
              <a:rPr lang="fr-FR" sz="1800" i="1" dirty="0"/>
              <a:t>et al.</a:t>
            </a:r>
            <a:r>
              <a:rPr lang="fr-FR" sz="1800" dirty="0"/>
              <a:t> 2012</a:t>
            </a:r>
            <a:r>
              <a:rPr lang="fr-FR" sz="1800" dirty="0" smtClean="0"/>
              <a:t>] …</a:t>
            </a:r>
            <a:endParaRPr lang="en-US" sz="1800" dirty="0"/>
          </a:p>
          <a:p>
            <a:endParaRPr lang="en-US" sz="200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3"/>
          </p:nvPr>
        </p:nvSpPr>
        <p:spPr>
          <a:xfrm>
            <a:off x="6172200" y="1178650"/>
            <a:ext cx="5183188" cy="452437"/>
          </a:xfrm>
        </p:spPr>
        <p:txBody>
          <a:bodyPr/>
          <a:lstStyle/>
          <a:p>
            <a:r>
              <a:rPr lang="fr-FR" dirty="0" smtClean="0"/>
              <a:t>Model-free reconstruction</a:t>
            </a:r>
            <a:endParaRPr lang="en-US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"/>
          </p:nvPr>
        </p:nvSpPr>
        <p:spPr>
          <a:xfrm>
            <a:off x="6172200" y="1631087"/>
            <a:ext cx="5183188" cy="4558577"/>
          </a:xfrm>
        </p:spPr>
        <p:txBody>
          <a:bodyPr>
            <a:normAutofit/>
          </a:bodyPr>
          <a:lstStyle/>
          <a:p>
            <a:r>
              <a:rPr lang="fr-FR" sz="2000" u="sng" dirty="0"/>
              <a:t>Motion </a:t>
            </a:r>
            <a:r>
              <a:rPr lang="fr-FR" sz="2000" u="sng" dirty="0" smtClean="0"/>
              <a:t>flow</a:t>
            </a:r>
          </a:p>
          <a:p>
            <a:pPr marL="0" indent="0">
              <a:buNone/>
            </a:pPr>
            <a:r>
              <a:rPr lang="en-US" sz="1800" dirty="0"/>
              <a:t>[Petit </a:t>
            </a:r>
            <a:r>
              <a:rPr lang="en-US" sz="1800" i="1" dirty="0"/>
              <a:t>et al. </a:t>
            </a:r>
            <a:r>
              <a:rPr lang="en-US" sz="1800" dirty="0"/>
              <a:t>2011], [</a:t>
            </a:r>
            <a:r>
              <a:rPr lang="en-US" sz="1800" dirty="0" err="1"/>
              <a:t>Nobuhara</a:t>
            </a:r>
            <a:r>
              <a:rPr lang="en-US" sz="1800" dirty="0"/>
              <a:t> &amp; Matsuyama 2004], </a:t>
            </a:r>
            <a:r>
              <a:rPr lang="en-US" sz="1800" dirty="0" smtClean="0"/>
              <a:t>[</a:t>
            </a:r>
            <a:r>
              <a:rPr lang="en-US" sz="1800" dirty="0" err="1"/>
              <a:t>Anuar</a:t>
            </a:r>
            <a:r>
              <a:rPr lang="en-US" sz="1800" dirty="0"/>
              <a:t> &amp; </a:t>
            </a:r>
            <a:r>
              <a:rPr lang="en-US" sz="1800" dirty="0" err="1"/>
              <a:t>Guskov</a:t>
            </a:r>
            <a:r>
              <a:rPr lang="en-US" sz="1800" dirty="0"/>
              <a:t> 2004</a:t>
            </a:r>
            <a:r>
              <a:rPr lang="en-US" sz="1800" dirty="0" smtClean="0"/>
              <a:t>] …</a:t>
            </a:r>
            <a:endParaRPr lang="en-US" sz="1800" dirty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u="sng" dirty="0" err="1"/>
              <a:t>Feature</a:t>
            </a:r>
            <a:r>
              <a:rPr lang="fr-FR" sz="2000" u="sng" dirty="0"/>
              <a:t> </a:t>
            </a:r>
            <a:r>
              <a:rPr lang="fr-FR" sz="2000" u="sng" dirty="0" err="1" smtClean="0"/>
              <a:t>tracking</a:t>
            </a:r>
            <a:endParaRPr lang="fr-FR" sz="2000" u="sng" dirty="0" smtClean="0"/>
          </a:p>
          <a:p>
            <a:pPr marL="0" indent="0">
              <a:buNone/>
            </a:pPr>
            <a:r>
              <a:rPr lang="en-US" sz="1800" dirty="0"/>
              <a:t>[</a:t>
            </a:r>
            <a:r>
              <a:rPr lang="en-US" sz="1800" dirty="0" err="1"/>
              <a:t>Starck</a:t>
            </a:r>
            <a:r>
              <a:rPr lang="en-US" sz="1800" dirty="0"/>
              <a:t> &amp; Hilton 2007], [Varanasi </a:t>
            </a:r>
            <a:r>
              <a:rPr lang="en-US" sz="1800" i="1" dirty="0"/>
              <a:t>et al.</a:t>
            </a:r>
            <a:r>
              <a:rPr lang="en-US" sz="1800" dirty="0"/>
              <a:t> 2008], [Tung &amp; Matsuyama 2010</a:t>
            </a:r>
            <a:r>
              <a:rPr lang="en-US" sz="1800" dirty="0" smtClean="0"/>
              <a:t>] …</a:t>
            </a:r>
            <a:endParaRPr lang="en-US" sz="1800" dirty="0"/>
          </a:p>
          <a:p>
            <a:endParaRPr lang="en-US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7</a:t>
            </a:fld>
            <a:endParaRPr lang="de-CH" dirty="0"/>
          </a:p>
        </p:txBody>
      </p:sp>
      <p:pic>
        <p:nvPicPr>
          <p:cNvPr id="13" name="Picture 7" descr="C:\Users\blache\Desktop\pose0070view1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121" y="2615429"/>
            <a:ext cx="871915" cy="107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:\Users\blache\Desktop\pose0070view1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723" y="2618680"/>
            <a:ext cx="871915" cy="10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C:\Users\blache\Desktop\pose0070view2m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25" y="2615429"/>
            <a:ext cx="872242" cy="10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29" y="4948173"/>
            <a:ext cx="3464330" cy="107758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578" y="4816770"/>
            <a:ext cx="1718204" cy="13069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84" y="2615429"/>
            <a:ext cx="2201020" cy="12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8</a:t>
            </a:fld>
            <a:endParaRPr lang="de-CH" dirty="0"/>
          </a:p>
        </p:txBody>
      </p:sp>
      <p:sp>
        <p:nvSpPr>
          <p:cNvPr id="8" name="Rectangle 7"/>
          <p:cNvSpPr/>
          <p:nvPr/>
        </p:nvSpPr>
        <p:spPr>
          <a:xfrm>
            <a:off x="177281" y="4105043"/>
            <a:ext cx="3926121" cy="1785017"/>
          </a:xfrm>
          <a:prstGeom prst="rect">
            <a:avLst/>
          </a:prstGeom>
          <a:solidFill>
            <a:srgbClr val="F37A7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Volume </a:t>
            </a:r>
            <a:r>
              <a:rPr lang="fr-FR" sz="1600" dirty="0" err="1" smtClean="0">
                <a:solidFill>
                  <a:schemeClr val="tx1"/>
                </a:solidFill>
              </a:rPr>
              <a:t>Sequence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103402" y="2522073"/>
            <a:ext cx="45094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153199" y="3154414"/>
            <a:ext cx="0" cy="95997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1989306" y="4787479"/>
            <a:ext cx="26831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5362" y="3775699"/>
            <a:ext cx="242898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133600" y="3766487"/>
            <a:ext cx="3322" cy="33044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696979" y="3800413"/>
            <a:ext cx="5340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103402" y="4973581"/>
            <a:ext cx="31221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951141" y="3577152"/>
            <a:ext cx="2799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6951141" y="2933638"/>
            <a:ext cx="0" cy="6528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6689889" y="2931672"/>
            <a:ext cx="270583" cy="19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77281" y="1853156"/>
            <a:ext cx="3926121" cy="12897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Model-free </a:t>
            </a:r>
            <a:r>
              <a:rPr lang="fr-FR" sz="140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Reconstruction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54351" y="1864676"/>
            <a:ext cx="2149919" cy="12897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Template </a:t>
            </a:r>
            <a:r>
              <a:rPr lang="fr-FR" sz="1400" dirty="0" err="1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Mesh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54351" y="3309262"/>
            <a:ext cx="2149919" cy="12897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Motion </a:t>
            </a:r>
            <a:r>
              <a:rPr lang="fr-FR" sz="140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Flow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0086" y="4204506"/>
            <a:ext cx="1709220" cy="11171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Volumes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57616" y="4204506"/>
            <a:ext cx="1709220" cy="11171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EDT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75" y="1908821"/>
            <a:ext cx="1178407" cy="117840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225581" y="3309262"/>
            <a:ext cx="4762536" cy="2580798"/>
          </a:xfrm>
          <a:prstGeom prst="rect">
            <a:avLst/>
          </a:prstGeom>
          <a:solidFill>
            <a:srgbClr val="F37A7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Mesh</a:t>
            </a:r>
            <a:r>
              <a:rPr lang="fr-FR" sz="1600" dirty="0" smtClean="0">
                <a:solidFill>
                  <a:schemeClr val="tx1"/>
                </a:solidFill>
              </a:rPr>
              <a:t> Animation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795714" y="3430687"/>
            <a:ext cx="2056582" cy="178886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Local </a:t>
            </a:r>
            <a:r>
              <a:rPr lang="fr-FR" sz="14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Optimization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55694" y="3421162"/>
            <a:ext cx="2056582" cy="178886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Global </a:t>
            </a:r>
            <a:r>
              <a:rPr lang="fr-FR" sz="14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Deformation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9416268" y="4328262"/>
            <a:ext cx="381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F642D-6A31-4596-8C22-CC368C1BDF36}" type="slidenum">
              <a:rPr lang="de-CH" smtClean="0"/>
              <a:t>9</a:t>
            </a:fld>
            <a:endParaRPr lang="de-CH" dirty="0"/>
          </a:p>
        </p:txBody>
      </p:sp>
      <p:sp>
        <p:nvSpPr>
          <p:cNvPr id="8" name="Rectangle 7"/>
          <p:cNvSpPr/>
          <p:nvPr/>
        </p:nvSpPr>
        <p:spPr>
          <a:xfrm>
            <a:off x="177281" y="4105043"/>
            <a:ext cx="3926121" cy="1785017"/>
          </a:xfrm>
          <a:prstGeom prst="rect">
            <a:avLst/>
          </a:prstGeom>
          <a:solidFill>
            <a:srgbClr val="F37A7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Volume </a:t>
            </a:r>
            <a:r>
              <a:rPr lang="fr-FR" sz="1600" dirty="0" err="1" smtClean="0">
                <a:solidFill>
                  <a:schemeClr val="tx1"/>
                </a:solidFill>
              </a:rPr>
              <a:t>Sequence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103402" y="2522073"/>
            <a:ext cx="45094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153199" y="3154414"/>
            <a:ext cx="0" cy="959971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1989306" y="4787479"/>
            <a:ext cx="26831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5362" y="3775699"/>
            <a:ext cx="242898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133600" y="3766487"/>
            <a:ext cx="3322" cy="330448"/>
          </a:xfrm>
          <a:prstGeom prst="line">
            <a:avLst/>
          </a:prstGeom>
          <a:ln w="15875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696979" y="3800413"/>
            <a:ext cx="53407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103402" y="4973581"/>
            <a:ext cx="3122179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951141" y="3577152"/>
            <a:ext cx="279917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6951141" y="2933638"/>
            <a:ext cx="0" cy="652845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6689889" y="2931672"/>
            <a:ext cx="270583" cy="1966"/>
          </a:xfrm>
          <a:prstGeom prst="line">
            <a:avLst/>
          </a:prstGeom>
          <a:ln w="19050">
            <a:solidFill>
              <a:srgbClr val="777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77281" y="1853156"/>
            <a:ext cx="3926121" cy="128973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Model-free </a:t>
            </a:r>
            <a:r>
              <a:rPr lang="fr-FR" sz="140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Reconstruction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54351" y="1864676"/>
            <a:ext cx="2149919" cy="128973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Template </a:t>
            </a:r>
            <a:r>
              <a:rPr lang="fr-FR" sz="1400" dirty="0" err="1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Mesh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54351" y="3309262"/>
            <a:ext cx="2149919" cy="1289738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Motion </a:t>
            </a:r>
            <a:r>
              <a:rPr lang="fr-FR" sz="1400" dirty="0" smtClean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Flow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0086" y="4204506"/>
            <a:ext cx="1709220" cy="11171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Volumes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57616" y="4204506"/>
            <a:ext cx="1709220" cy="11171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EDT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00" y="4204506"/>
            <a:ext cx="815892" cy="1117144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96" y="4203538"/>
            <a:ext cx="816599" cy="11181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75" y="1908821"/>
            <a:ext cx="1178407" cy="1178407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7092777" y="1081490"/>
            <a:ext cx="2412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err="1" smtClean="0">
                <a:latin typeface="+mj-lt"/>
              </a:rPr>
              <a:t>Textured</a:t>
            </a:r>
            <a:r>
              <a:rPr lang="fr-FR" sz="1400" dirty="0" smtClean="0">
                <a:latin typeface="+mj-lt"/>
              </a:rPr>
              <a:t> Volume: </a:t>
            </a:r>
            <a:r>
              <a:rPr lang="fr-FR" sz="1400" dirty="0" err="1" smtClean="0">
                <a:latin typeface="+mj-lt"/>
              </a:rPr>
              <a:t>each</a:t>
            </a:r>
            <a:r>
              <a:rPr lang="fr-FR" sz="1400" dirty="0" smtClean="0">
                <a:latin typeface="+mj-lt"/>
              </a:rPr>
              <a:t> surface </a:t>
            </a:r>
            <a:r>
              <a:rPr lang="fr-FR" sz="1400" dirty="0" err="1">
                <a:latin typeface="+mj-lt"/>
              </a:rPr>
              <a:t>v</a:t>
            </a:r>
            <a:r>
              <a:rPr lang="fr-FR" sz="1400" dirty="0" err="1" smtClean="0">
                <a:latin typeface="+mj-lt"/>
              </a:rPr>
              <a:t>oxel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 smtClean="0">
                <a:latin typeface="+mj-lt"/>
              </a:rPr>
              <a:t>is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 smtClean="0">
                <a:latin typeface="+mj-lt"/>
              </a:rPr>
              <a:t>associated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 smtClean="0">
                <a:latin typeface="+mj-lt"/>
              </a:rPr>
              <a:t>with</a:t>
            </a:r>
            <a:r>
              <a:rPr lang="fr-FR" sz="1400" dirty="0" smtClean="0">
                <a:latin typeface="+mj-lt"/>
              </a:rPr>
              <a:t> an RGB </a:t>
            </a:r>
            <a:r>
              <a:rPr lang="fr-FR" sz="1400" dirty="0" err="1" smtClean="0">
                <a:latin typeface="+mj-lt"/>
              </a:rPr>
              <a:t>color</a:t>
            </a:r>
            <a:endParaRPr lang="fr-FR" sz="1400" dirty="0">
              <a:latin typeface="+mj-lt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9639381" y="1081490"/>
            <a:ext cx="25608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 smtClean="0">
                <a:latin typeface="+mj-lt"/>
              </a:rPr>
              <a:t>EDT: </a:t>
            </a:r>
            <a:r>
              <a:rPr lang="fr-FR" sz="1400" dirty="0" err="1" smtClean="0">
                <a:latin typeface="+mj-lt"/>
              </a:rPr>
              <a:t>each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 smtClean="0">
                <a:latin typeface="+mj-lt"/>
              </a:rPr>
              <a:t>voxel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 smtClean="0">
                <a:latin typeface="+mj-lt"/>
              </a:rPr>
              <a:t>is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 smtClean="0">
                <a:latin typeface="+mj-lt"/>
              </a:rPr>
              <a:t>associated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 smtClean="0">
                <a:latin typeface="+mj-lt"/>
              </a:rPr>
              <a:t>with</a:t>
            </a:r>
            <a:r>
              <a:rPr lang="fr-FR" sz="1400" dirty="0" smtClean="0">
                <a:latin typeface="+mj-lt"/>
              </a:rPr>
              <a:t> a </a:t>
            </a:r>
            <a:r>
              <a:rPr lang="fr-FR" sz="1400" dirty="0" err="1" smtClean="0">
                <a:latin typeface="+mj-lt"/>
              </a:rPr>
              <a:t>grey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 smtClean="0">
                <a:latin typeface="+mj-lt"/>
              </a:rPr>
              <a:t>level</a:t>
            </a:r>
            <a:r>
              <a:rPr lang="fr-FR" sz="1400" dirty="0" smtClean="0">
                <a:latin typeface="+mj-lt"/>
              </a:rPr>
              <a:t> value (</a:t>
            </a:r>
            <a:r>
              <a:rPr lang="fr-FR" sz="1400" dirty="0" err="1" smtClean="0">
                <a:latin typeface="+mj-lt"/>
              </a:rPr>
              <a:t>Euclidean</a:t>
            </a:r>
            <a:r>
              <a:rPr lang="fr-FR" sz="1400" dirty="0" smtClean="0">
                <a:latin typeface="+mj-lt"/>
              </a:rPr>
              <a:t> distance)</a:t>
            </a:r>
            <a:endParaRPr lang="fr-FR" sz="1400" dirty="0">
              <a:latin typeface="+mj-lt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07" y="1619290"/>
            <a:ext cx="815892" cy="111714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58" y="1619290"/>
            <a:ext cx="816599" cy="111811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225581" y="3309262"/>
            <a:ext cx="4762536" cy="2580798"/>
          </a:xfrm>
          <a:prstGeom prst="rect">
            <a:avLst/>
          </a:prstGeom>
          <a:solidFill>
            <a:srgbClr val="F7A59F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endParaRPr lang="fr-FR" sz="1600" dirty="0" smtClean="0">
              <a:solidFill>
                <a:schemeClr val="tx1"/>
              </a:solidFill>
            </a:endParaRPr>
          </a:p>
          <a:p>
            <a:pPr algn="ctr"/>
            <a:r>
              <a:rPr lang="fr-FR" sz="1600" dirty="0" err="1" smtClean="0">
                <a:solidFill>
                  <a:srgbClr val="777777"/>
                </a:solidFill>
              </a:rPr>
              <a:t>Mesh</a:t>
            </a:r>
            <a:r>
              <a:rPr lang="fr-FR" sz="1600" dirty="0" smtClean="0">
                <a:solidFill>
                  <a:srgbClr val="777777"/>
                </a:solidFill>
              </a:rPr>
              <a:t> Animation</a:t>
            </a:r>
            <a:endParaRPr lang="en-US" sz="1600" dirty="0">
              <a:solidFill>
                <a:srgbClr val="77777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795714" y="3430687"/>
            <a:ext cx="2056582" cy="1788869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Local </a:t>
            </a:r>
            <a:r>
              <a:rPr lang="fr-FR" sz="1400" dirty="0" err="1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Optimization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55694" y="3421162"/>
            <a:ext cx="2056582" cy="1788869"/>
          </a:xfrm>
          <a:prstGeom prst="rect">
            <a:avLst/>
          </a:prstGeom>
          <a:solidFill>
            <a:srgbClr val="FAFAFA"/>
          </a:solidFill>
          <a:ln w="19050"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Global </a:t>
            </a:r>
            <a:r>
              <a:rPr lang="fr-FR" sz="1400" dirty="0" err="1">
                <a:solidFill>
                  <a:srgbClr val="77777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Deformation</a:t>
            </a:r>
            <a:endParaRPr lang="en-US" sz="1400" dirty="0">
              <a:solidFill>
                <a:srgbClr val="77777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16268" y="4328262"/>
            <a:ext cx="381000" cy="0"/>
          </a:xfrm>
          <a:prstGeom prst="straightConnector1">
            <a:avLst/>
          </a:prstGeom>
          <a:ln w="15875">
            <a:solidFill>
              <a:srgbClr val="777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6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809</Words>
  <Application>Microsoft Office PowerPoint</Application>
  <PresentationFormat>Grand écran</PresentationFormat>
  <Paragraphs>309</Paragraphs>
  <Slides>29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Helvetica</vt:lpstr>
      <vt:lpstr>Tahoma</vt:lpstr>
      <vt:lpstr>Times New Roman</vt:lpstr>
      <vt:lpstr>Office Theme</vt:lpstr>
      <vt:lpstr>4D Mesh Reconstruction from Time-Varying Geometry through ARAP Tracking</vt:lpstr>
      <vt:lpstr>Context: Multiview reconstruction</vt:lpstr>
      <vt:lpstr>Context: Multiview reconstruction</vt:lpstr>
      <vt:lpstr>Context: Multiview reconstruction</vt:lpstr>
      <vt:lpstr>Input data</vt:lpstr>
      <vt:lpstr>Previous work</vt:lpstr>
      <vt:lpstr>Previous work</vt:lpstr>
      <vt:lpstr>Our approach</vt:lpstr>
      <vt:lpstr>Our approach</vt:lpstr>
      <vt:lpstr>Our approach</vt:lpstr>
      <vt:lpstr>Our approach</vt:lpstr>
      <vt:lpstr>Pseudo-rigid mesh deformation</vt:lpstr>
      <vt:lpstr>Pseudo-rigid mesh deformation</vt:lpstr>
      <vt:lpstr>Pseudo-rigid mesh deformation</vt:lpstr>
      <vt:lpstr>Pseudo-rigid mesh deformation</vt:lpstr>
      <vt:lpstr>Pseudo-rigid mesh deformation</vt:lpstr>
      <vt:lpstr>Pseudo-rigid mesh deformation</vt:lpstr>
      <vt:lpstr>Pseudo-rigid mesh deformation</vt:lpstr>
      <vt:lpstr>Pseudo-rigid mesh deformation</vt:lpstr>
      <vt:lpstr>Pseudo-rigid mesh deformation</vt:lpstr>
      <vt:lpstr>Pseudo-rigid mesh deformation</vt:lpstr>
      <vt:lpstr>Pseudo-rigid mesh deformation</vt:lpstr>
      <vt:lpstr>Pseudo-rigid mesh deformation</vt:lpstr>
      <vt:lpstr>Local optimization</vt:lpstr>
      <vt:lpstr>Results</vt:lpstr>
      <vt:lpstr>Results</vt:lpstr>
      <vt:lpstr>Results</vt:lpstr>
      <vt:lpstr>Conclusion</vt:lpstr>
      <vt:lpstr>Thank you for your attention</vt:lpstr>
    </vt:vector>
  </TitlesOfParts>
  <Company>DRZ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Marra  Alessia</dc:creator>
  <cp:lastModifiedBy>Ludovic</cp:lastModifiedBy>
  <cp:revision>118</cp:revision>
  <dcterms:created xsi:type="dcterms:W3CDTF">2015-03-02T13:48:54Z</dcterms:created>
  <dcterms:modified xsi:type="dcterms:W3CDTF">2015-05-04T09:14:49Z</dcterms:modified>
</cp:coreProperties>
</file>